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5" r:id="rId1"/>
  </p:sldMasterIdLst>
  <p:sldIdLst>
    <p:sldId id="274" r:id="rId2"/>
    <p:sldId id="283" r:id="rId3"/>
    <p:sldId id="284" r:id="rId4"/>
    <p:sldId id="285" r:id="rId5"/>
    <p:sldId id="286" r:id="rId6"/>
    <p:sldId id="287" r:id="rId7"/>
    <p:sldId id="259" r:id="rId8"/>
    <p:sldId id="260" r:id="rId9"/>
    <p:sldId id="267" r:id="rId10"/>
    <p:sldId id="269" r:id="rId11"/>
    <p:sldId id="268" r:id="rId12"/>
    <p:sldId id="271" r:id="rId13"/>
    <p:sldId id="289" r:id="rId14"/>
    <p:sldId id="290" r:id="rId15"/>
    <p:sldId id="272" r:id="rId16"/>
    <p:sldId id="275" r:id="rId17"/>
    <p:sldId id="258" r:id="rId18"/>
    <p:sldId id="261" r:id="rId19"/>
    <p:sldId id="276" r:id="rId20"/>
    <p:sldId id="277" r:id="rId21"/>
    <p:sldId id="262" r:id="rId22"/>
    <p:sldId id="291" r:id="rId23"/>
    <p:sldId id="292" r:id="rId24"/>
    <p:sldId id="280" r:id="rId25"/>
    <p:sldId id="293" r:id="rId26"/>
    <p:sldId id="263" r:id="rId27"/>
    <p:sldId id="282" r:id="rId28"/>
    <p:sldId id="264" r:id="rId29"/>
    <p:sldId id="265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6C1461F-85CB-4D90-B5EF-13F159C68CD0}">
          <p14:sldIdLst>
            <p14:sldId id="274"/>
            <p14:sldId id="283"/>
            <p14:sldId id="284"/>
            <p14:sldId id="285"/>
            <p14:sldId id="286"/>
            <p14:sldId id="287"/>
            <p14:sldId id="259"/>
            <p14:sldId id="260"/>
            <p14:sldId id="267"/>
            <p14:sldId id="269"/>
            <p14:sldId id="268"/>
            <p14:sldId id="271"/>
            <p14:sldId id="289"/>
            <p14:sldId id="290"/>
            <p14:sldId id="272"/>
            <p14:sldId id="275"/>
            <p14:sldId id="258"/>
            <p14:sldId id="261"/>
            <p14:sldId id="276"/>
            <p14:sldId id="277"/>
            <p14:sldId id="262"/>
            <p14:sldId id="291"/>
            <p14:sldId id="292"/>
            <p14:sldId id="280"/>
            <p14:sldId id="293"/>
            <p14:sldId id="263"/>
            <p14:sldId id="282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436"/>
    <a:srgbClr val="6DBE40"/>
    <a:srgbClr val="79BE52"/>
    <a:srgbClr val="91BE78"/>
    <a:srgbClr val="2296F3"/>
    <a:srgbClr val="33A5F2"/>
    <a:srgbClr val="49AEF2"/>
    <a:srgbClr val="60BBEF"/>
    <a:srgbClr val="79C2F2"/>
    <a:srgbClr val="91C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 autoAdjust="0"/>
  </p:normalViewPr>
  <p:slideViewPr>
    <p:cSldViewPr snapToGrid="0">
      <p:cViewPr varScale="1">
        <p:scale>
          <a:sx n="53" d="100"/>
          <a:sy n="53" d="100"/>
        </p:scale>
        <p:origin x="61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4.7210454940795898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4B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47-41A5-90FE-6ECBE025C050}"/>
              </c:ext>
            </c:extLst>
          </c:dPt>
          <c:dPt>
            <c:idx val="1"/>
            <c:bubble3D val="0"/>
            <c:spPr>
              <a:solidFill>
                <a:srgbClr val="F4A36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47-41A5-90FE-6ECBE025C050}"/>
              </c:ext>
            </c:extLst>
          </c:dPt>
          <c:dPt>
            <c:idx val="2"/>
            <c:bubble3D val="0"/>
            <c:spPr>
              <a:solidFill>
                <a:srgbClr val="F395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47-41A5-90FE-6ECBE025C050}"/>
              </c:ext>
            </c:extLst>
          </c:dPt>
          <c:dPt>
            <c:idx val="3"/>
            <c:bubble3D val="0"/>
            <c:spPr>
              <a:solidFill>
                <a:srgbClr val="F3873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647-41A5-90FE-6ECBE025C050}"/>
              </c:ext>
            </c:extLst>
          </c:dPt>
          <c:dPt>
            <c:idx val="4"/>
            <c:bubble3D val="0"/>
            <c:spPr>
              <a:solidFill>
                <a:srgbClr val="F27A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647-41A5-90FE-6ECBE025C050}"/>
              </c:ext>
            </c:extLst>
          </c:dPt>
          <c:dPt>
            <c:idx val="5"/>
            <c:bubble3D val="0"/>
            <c:spPr>
              <a:solidFill>
                <a:srgbClr val="F3721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647-41A5-90FE-6ECBE025C050}"/>
              </c:ext>
            </c:extLst>
          </c:dPt>
          <c:dPt>
            <c:idx val="6"/>
            <c:bubble3D val="0"/>
            <c:spPr>
              <a:solidFill>
                <a:srgbClr val="EF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47-41A5-90FE-6ECBE025C050}"/>
              </c:ext>
            </c:extLst>
          </c:dPt>
          <c:dPt>
            <c:idx val="7"/>
            <c:bubble3D val="0"/>
            <c:spPr>
              <a:solidFill>
                <a:srgbClr val="EE68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47-41A5-90FE-6ECBE025C050}"/>
              </c:ext>
            </c:extLst>
          </c:dPt>
          <c:dPt>
            <c:idx val="8"/>
            <c:bubble3D val="0"/>
            <c:spPr>
              <a:solidFill>
                <a:srgbClr val="EE52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647-41A5-90FE-6ECBE025C050}"/>
              </c:ext>
            </c:extLst>
          </c:dPt>
          <c:dPt>
            <c:idx val="9"/>
            <c:bubble3D val="0"/>
            <c:spPr>
              <a:solidFill>
                <a:srgbClr val="ED3B3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647-41A5-90FE-6ECBE025C050}"/>
              </c:ext>
            </c:extLst>
          </c:dPt>
          <c:dPt>
            <c:idx val="10"/>
            <c:bubble3D val="0"/>
            <c:spPr>
              <a:solidFill>
                <a:srgbClr val="EE222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647-41A5-90FE-6ECBE025C050}"/>
              </c:ext>
            </c:extLst>
          </c:dPt>
          <c:dPt>
            <c:idx val="11"/>
            <c:bubble3D val="0"/>
            <c:spPr>
              <a:solidFill>
                <a:srgbClr val="805A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647-41A5-90FE-6ECBE025C050}"/>
              </c:ext>
            </c:extLst>
          </c:dPt>
          <c:dPt>
            <c:idx val="12"/>
            <c:bubble3D val="0"/>
            <c:spPr>
              <a:solidFill>
                <a:srgbClr val="7E4D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647-41A5-90FE-6ECBE025C050}"/>
              </c:ext>
            </c:extLst>
          </c:dPt>
          <c:dPt>
            <c:idx val="13"/>
            <c:bubble3D val="0"/>
            <c:spPr>
              <a:solidFill>
                <a:srgbClr val="7E40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647-41A5-90FE-6ECBE025C050}"/>
              </c:ext>
            </c:extLst>
          </c:dPt>
          <c:dPt>
            <c:idx val="14"/>
            <c:bubble3D val="0"/>
            <c:spPr>
              <a:solidFill>
                <a:srgbClr val="7F33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647-41A5-90FE-6ECBE025C050}"/>
              </c:ext>
            </c:extLst>
          </c:dPt>
          <c:dPt>
            <c:idx val="15"/>
            <c:bubble3D val="0"/>
            <c:spPr>
              <a:solidFill>
                <a:srgbClr val="91CB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647-41A5-90FE-6ECBE025C050}"/>
              </c:ext>
            </c:extLst>
          </c:dPt>
          <c:dPt>
            <c:idx val="16"/>
            <c:bubble3D val="0"/>
            <c:spPr>
              <a:solidFill>
                <a:srgbClr val="79C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647-41A5-90FE-6ECBE025C050}"/>
              </c:ext>
            </c:extLst>
          </c:dPt>
          <c:dPt>
            <c:idx val="17"/>
            <c:bubble3D val="0"/>
            <c:spPr>
              <a:solidFill>
                <a:srgbClr val="60BB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647-41A5-90FE-6ECBE025C050}"/>
              </c:ext>
            </c:extLst>
          </c:dPt>
          <c:dPt>
            <c:idx val="18"/>
            <c:bubble3D val="0"/>
            <c:spPr>
              <a:solidFill>
                <a:srgbClr val="49AE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647-41A5-90FE-6ECBE025C050}"/>
              </c:ext>
            </c:extLst>
          </c:dPt>
          <c:dPt>
            <c:idx val="19"/>
            <c:bubble3D val="0"/>
            <c:spPr>
              <a:solidFill>
                <a:srgbClr val="33A5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647-41A5-90FE-6ECBE025C050}"/>
              </c:ext>
            </c:extLst>
          </c:dPt>
          <c:dPt>
            <c:idx val="20"/>
            <c:bubble3D val="0"/>
            <c:spPr>
              <a:solidFill>
                <a:srgbClr val="2296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647-41A5-90FE-6ECBE025C050}"/>
              </c:ext>
            </c:extLst>
          </c:dPt>
          <c:dPt>
            <c:idx val="21"/>
            <c:bubble3D val="0"/>
            <c:spPr>
              <a:solidFill>
                <a:srgbClr val="91BE7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647-41A5-90FE-6ECBE025C050}"/>
              </c:ext>
            </c:extLst>
          </c:dPt>
          <c:dPt>
            <c:idx val="22"/>
            <c:bubble3D val="0"/>
            <c:spPr>
              <a:solidFill>
                <a:srgbClr val="79BE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647-41A5-90FE-6ECBE025C050}"/>
              </c:ext>
            </c:extLst>
          </c:dPt>
          <c:dPt>
            <c:idx val="23"/>
            <c:bubble3D val="0"/>
            <c:spPr>
              <a:solidFill>
                <a:srgbClr val="6DBE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1647-41A5-90FE-6ECBE025C050}"/>
              </c:ext>
            </c:extLst>
          </c:dPt>
          <c:dPt>
            <c:idx val="24"/>
            <c:bubble3D val="0"/>
            <c:spPr>
              <a:solidFill>
                <a:srgbClr val="5DB43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1647-41A5-90FE-6ECBE025C050}"/>
              </c:ext>
            </c:extLst>
          </c:dPt>
          <c:cat>
            <c:strRef>
              <c:f>Sheet1!$A$2:$A$26</c:f>
              <c:strCache>
                <c:ptCount val="25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  <c:pt idx="6">
                  <c:v>Vacation Tracking</c:v>
                </c:pt>
                <c:pt idx="7">
                  <c:v>Online Enrollment</c:v>
                </c:pt>
                <c:pt idx="8">
                  <c:v>Onboarding/Offboarding Assistance Plan</c:v>
                </c:pt>
                <c:pt idx="9">
                  <c:v>Design Decision Support</c:v>
                </c:pt>
                <c:pt idx="10">
                  <c:v>Employee Portal/HR Intranet</c:v>
                </c:pt>
                <c:pt idx="11">
                  <c:v>Health &amp; Wellness Information</c:v>
                </c:pt>
                <c:pt idx="12">
                  <c:v>Healthy Lifestyles/Fitness Programs</c:v>
                </c:pt>
                <c:pt idx="13">
                  <c:v>Employee Newsletters &amp; Videos</c:v>
                </c:pt>
                <c:pt idx="14">
                  <c:v>Employee Communications</c:v>
                </c:pt>
                <c:pt idx="15">
                  <c:v>Quote Plans</c:v>
                </c:pt>
                <c:pt idx="16">
                  <c:v>Claims &amp; Billing Assistance</c:v>
                </c:pt>
                <c:pt idx="17">
                  <c:v>Negotiate Renewal</c:v>
                </c:pt>
                <c:pt idx="18">
                  <c:v>Plan Comparison</c:v>
                </c:pt>
                <c:pt idx="19">
                  <c:v>Coverage &amp; Policy Expertise</c:v>
                </c:pt>
                <c:pt idx="20">
                  <c:v>Application Submission</c:v>
                </c:pt>
                <c:pt idx="21">
                  <c:v>Plan Design &amp; Selection Support</c:v>
                </c:pt>
                <c:pt idx="22">
                  <c:v>Medical &amp; Prescription Analytics</c:v>
                </c:pt>
                <c:pt idx="23">
                  <c:v>Plan Disruption Analysis</c:v>
                </c:pt>
                <c:pt idx="24">
                  <c:v>Employee Retention Strategies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647-41A5-90FE-6ECBE025C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049638494849205E-2"/>
          <c:y val="3.064378397539258E-4"/>
          <c:w val="0.32912951707839966"/>
          <c:h val="0.999693572521209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7.1287840604782104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4B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41-49BF-8064-CCB4E31F6206}"/>
              </c:ext>
            </c:extLst>
          </c:dPt>
          <c:dPt>
            <c:idx val="1"/>
            <c:bubble3D val="0"/>
            <c:spPr>
              <a:solidFill>
                <a:srgbClr val="F4A36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41-49BF-8064-CCB4E31F6206}"/>
              </c:ext>
            </c:extLst>
          </c:dPt>
          <c:dPt>
            <c:idx val="2"/>
            <c:bubble3D val="0"/>
            <c:spPr>
              <a:solidFill>
                <a:srgbClr val="F395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41-49BF-8064-CCB4E31F6206}"/>
              </c:ext>
            </c:extLst>
          </c:dPt>
          <c:dPt>
            <c:idx val="3"/>
            <c:bubble3D val="0"/>
            <c:spPr>
              <a:solidFill>
                <a:srgbClr val="F3873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41-49BF-8064-CCB4E31F6206}"/>
              </c:ext>
            </c:extLst>
          </c:dPt>
          <c:dPt>
            <c:idx val="4"/>
            <c:bubble3D val="0"/>
            <c:spPr>
              <a:solidFill>
                <a:srgbClr val="F27A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41-49BF-8064-CCB4E31F6206}"/>
              </c:ext>
            </c:extLst>
          </c:dPt>
          <c:dPt>
            <c:idx val="5"/>
            <c:bubble3D val="0"/>
            <c:spPr>
              <a:solidFill>
                <a:srgbClr val="F3721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41-49BF-8064-CCB4E31F6206}"/>
              </c:ext>
            </c:extLst>
          </c:dPt>
          <c:dPt>
            <c:idx val="6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41-49BF-8064-CCB4E31F6206}"/>
              </c:ext>
            </c:extLst>
          </c:dPt>
          <c:dPt>
            <c:idx val="7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C41-49BF-8064-CCB4E31F6206}"/>
              </c:ext>
            </c:extLst>
          </c:dPt>
          <c:dPt>
            <c:idx val="8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C41-49BF-8064-CCB4E31F6206}"/>
              </c:ext>
            </c:extLst>
          </c:dPt>
          <c:dPt>
            <c:idx val="9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C41-49BF-8064-CCB4E31F6206}"/>
              </c:ext>
            </c:extLst>
          </c:dPt>
          <c:dPt>
            <c:idx val="10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C41-49BF-8064-CCB4E31F6206}"/>
              </c:ext>
            </c:extLst>
          </c:dPt>
          <c:dPt>
            <c:idx val="1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C41-49BF-8064-CCB4E31F6206}"/>
              </c:ext>
            </c:extLst>
          </c:dPt>
          <c:dPt>
            <c:idx val="1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C41-49BF-8064-CCB4E31F6206}"/>
              </c:ext>
            </c:extLst>
          </c:dPt>
          <c:dPt>
            <c:idx val="1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C41-49BF-8064-CCB4E31F6206}"/>
              </c:ext>
            </c:extLst>
          </c:dPt>
          <c:dPt>
            <c:idx val="1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C41-49BF-8064-CCB4E31F6206}"/>
              </c:ext>
            </c:extLst>
          </c:dPt>
          <c:dPt>
            <c:idx val="15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C41-49BF-8064-CCB4E31F6206}"/>
              </c:ext>
            </c:extLst>
          </c:dPt>
          <c:dPt>
            <c:idx val="16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7C41-49BF-8064-CCB4E31F6206}"/>
              </c:ext>
            </c:extLst>
          </c:dPt>
          <c:dPt>
            <c:idx val="17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7C41-49BF-8064-CCB4E31F6206}"/>
              </c:ext>
            </c:extLst>
          </c:dPt>
          <c:dPt>
            <c:idx val="18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7C41-49BF-8064-CCB4E31F6206}"/>
              </c:ext>
            </c:extLst>
          </c:dPt>
          <c:dPt>
            <c:idx val="19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7C41-49BF-8064-CCB4E31F6206}"/>
              </c:ext>
            </c:extLst>
          </c:dPt>
          <c:dPt>
            <c:idx val="20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7C41-49BF-8064-CCB4E31F6206}"/>
              </c:ext>
            </c:extLst>
          </c:dPt>
          <c:dPt>
            <c:idx val="2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7C41-49BF-8064-CCB4E31F6206}"/>
              </c:ext>
            </c:extLst>
          </c:dPt>
          <c:dPt>
            <c:idx val="2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7C41-49BF-8064-CCB4E31F6206}"/>
              </c:ext>
            </c:extLst>
          </c:dPt>
          <c:dPt>
            <c:idx val="2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7C41-49BF-8064-CCB4E31F6206}"/>
              </c:ext>
            </c:extLst>
          </c:dPt>
          <c:dPt>
            <c:idx val="2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7C41-49BF-8064-CCB4E31F6206}"/>
              </c:ext>
            </c:extLst>
          </c:dPt>
          <c:cat>
            <c:strRef>
              <c:f>Sheet1!$A$2:$A$26</c:f>
              <c:strCache>
                <c:ptCount val="6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7C41-49BF-8064-CCB4E31F6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7.1287840604782104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E-46D8-B468-D6358B713C22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E-46D8-B468-D6358B713C22}"/>
              </c:ext>
            </c:extLst>
          </c:dPt>
          <c:dPt>
            <c:idx val="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E-46D8-B468-D6358B713C22}"/>
              </c:ext>
            </c:extLst>
          </c:dPt>
          <c:dPt>
            <c:idx val="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E-46D8-B468-D6358B713C22}"/>
              </c:ext>
            </c:extLst>
          </c:dPt>
          <c:dPt>
            <c:idx val="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E-46D8-B468-D6358B713C22}"/>
              </c:ext>
            </c:extLst>
          </c:dPt>
          <c:dPt>
            <c:idx val="5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E-46D8-B468-D6358B713C22}"/>
              </c:ext>
            </c:extLst>
          </c:dPt>
          <c:dPt>
            <c:idx val="6"/>
            <c:bubble3D val="0"/>
            <c:spPr>
              <a:solidFill>
                <a:srgbClr val="EF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E-46D8-B468-D6358B713C22}"/>
              </c:ext>
            </c:extLst>
          </c:dPt>
          <c:dPt>
            <c:idx val="7"/>
            <c:bubble3D val="0"/>
            <c:spPr>
              <a:solidFill>
                <a:srgbClr val="EE68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E-46D8-B468-D6358B713C22}"/>
              </c:ext>
            </c:extLst>
          </c:dPt>
          <c:dPt>
            <c:idx val="8"/>
            <c:bubble3D val="0"/>
            <c:spPr>
              <a:solidFill>
                <a:srgbClr val="EE52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E-46D8-B468-D6358B713C22}"/>
              </c:ext>
            </c:extLst>
          </c:dPt>
          <c:dPt>
            <c:idx val="9"/>
            <c:bubble3D val="0"/>
            <c:spPr>
              <a:solidFill>
                <a:srgbClr val="ED3B3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E-46D8-B468-D6358B713C22}"/>
              </c:ext>
            </c:extLst>
          </c:dPt>
          <c:dPt>
            <c:idx val="10"/>
            <c:bubble3D val="0"/>
            <c:spPr>
              <a:solidFill>
                <a:srgbClr val="EE222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E-46D8-B468-D6358B713C22}"/>
              </c:ext>
            </c:extLst>
          </c:dPt>
          <c:dPt>
            <c:idx val="1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E-46D8-B468-D6358B713C22}"/>
              </c:ext>
            </c:extLst>
          </c:dPt>
          <c:dPt>
            <c:idx val="1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E-46D8-B468-D6358B713C22}"/>
              </c:ext>
            </c:extLst>
          </c:dPt>
          <c:dPt>
            <c:idx val="1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E-46D8-B468-D6358B713C22}"/>
              </c:ext>
            </c:extLst>
          </c:dPt>
          <c:dPt>
            <c:idx val="1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E-46D8-B468-D6358B713C22}"/>
              </c:ext>
            </c:extLst>
          </c:dPt>
          <c:dPt>
            <c:idx val="15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E-46D8-B468-D6358B713C22}"/>
              </c:ext>
            </c:extLst>
          </c:dPt>
          <c:dPt>
            <c:idx val="16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09AE-46D8-B468-D6358B713C22}"/>
              </c:ext>
            </c:extLst>
          </c:dPt>
          <c:dPt>
            <c:idx val="17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09AE-46D8-B468-D6358B713C22}"/>
              </c:ext>
            </c:extLst>
          </c:dPt>
          <c:dPt>
            <c:idx val="18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09AE-46D8-B468-D6358B713C22}"/>
              </c:ext>
            </c:extLst>
          </c:dPt>
          <c:dPt>
            <c:idx val="19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09AE-46D8-B468-D6358B713C22}"/>
              </c:ext>
            </c:extLst>
          </c:dPt>
          <c:dPt>
            <c:idx val="20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09AE-46D8-B468-D6358B713C22}"/>
              </c:ext>
            </c:extLst>
          </c:dPt>
          <c:dPt>
            <c:idx val="2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09AE-46D8-B468-D6358B713C22}"/>
              </c:ext>
            </c:extLst>
          </c:dPt>
          <c:dPt>
            <c:idx val="2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09AE-46D8-B468-D6358B713C22}"/>
              </c:ext>
            </c:extLst>
          </c:dPt>
          <c:dPt>
            <c:idx val="2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09AE-46D8-B468-D6358B713C22}"/>
              </c:ext>
            </c:extLst>
          </c:dPt>
          <c:dPt>
            <c:idx val="2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09AE-46D8-B468-D6358B713C22}"/>
              </c:ext>
            </c:extLst>
          </c:dPt>
          <c:cat>
            <c:strRef>
              <c:f>Sheet1!$A$2:$A$26</c:f>
              <c:strCache>
                <c:ptCount val="25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  <c:pt idx="6">
                  <c:v>Vacation Tracking</c:v>
                </c:pt>
                <c:pt idx="7">
                  <c:v>Online Enrollment</c:v>
                </c:pt>
                <c:pt idx="8">
                  <c:v>Onboarding/Offboarding Assistance Plan</c:v>
                </c:pt>
                <c:pt idx="9">
                  <c:v>Design Decision Support</c:v>
                </c:pt>
                <c:pt idx="10">
                  <c:v>Employee Portal/HR Intranet</c:v>
                </c:pt>
                <c:pt idx="11">
                  <c:v>Health &amp; Wellness Information</c:v>
                </c:pt>
                <c:pt idx="12">
                  <c:v>Healthy Lifestyles/Fitness Programs</c:v>
                </c:pt>
                <c:pt idx="13">
                  <c:v>Employee Newsletters &amp; Videos</c:v>
                </c:pt>
                <c:pt idx="14">
                  <c:v>Employee Communications</c:v>
                </c:pt>
                <c:pt idx="15">
                  <c:v>Quote Plans</c:v>
                </c:pt>
                <c:pt idx="16">
                  <c:v>Claims &amp; Billing Assistance</c:v>
                </c:pt>
                <c:pt idx="17">
                  <c:v>Negotiate Renewal</c:v>
                </c:pt>
                <c:pt idx="18">
                  <c:v>Plan Comparison</c:v>
                </c:pt>
                <c:pt idx="19">
                  <c:v>Coverage &amp; Policy Expertise</c:v>
                </c:pt>
                <c:pt idx="20">
                  <c:v>Application Submission</c:v>
                </c:pt>
                <c:pt idx="21">
                  <c:v>Plan Design &amp; Selection Support</c:v>
                </c:pt>
                <c:pt idx="22">
                  <c:v>Medical &amp; Prescription Analytics</c:v>
                </c:pt>
                <c:pt idx="23">
                  <c:v>Plan Disruption Analysis</c:v>
                </c:pt>
                <c:pt idx="24">
                  <c:v>Employee Retention Strategies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09AE-46D8-B468-D6358B713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4.7210454940795898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3-48F2-BDE1-381125976FD3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83-48F2-BDE1-381125976FD3}"/>
              </c:ext>
            </c:extLst>
          </c:dPt>
          <c:dPt>
            <c:idx val="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83-48F2-BDE1-381125976FD3}"/>
              </c:ext>
            </c:extLst>
          </c:dPt>
          <c:dPt>
            <c:idx val="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83-48F2-BDE1-381125976FD3}"/>
              </c:ext>
            </c:extLst>
          </c:dPt>
          <c:dPt>
            <c:idx val="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83-48F2-BDE1-381125976FD3}"/>
              </c:ext>
            </c:extLst>
          </c:dPt>
          <c:dPt>
            <c:idx val="5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B83-48F2-BDE1-381125976FD3}"/>
              </c:ext>
            </c:extLst>
          </c:dPt>
          <c:dPt>
            <c:idx val="6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B83-48F2-BDE1-381125976FD3}"/>
              </c:ext>
            </c:extLst>
          </c:dPt>
          <c:dPt>
            <c:idx val="7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B83-48F2-BDE1-381125976FD3}"/>
              </c:ext>
            </c:extLst>
          </c:dPt>
          <c:dPt>
            <c:idx val="8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B83-48F2-BDE1-381125976FD3}"/>
              </c:ext>
            </c:extLst>
          </c:dPt>
          <c:dPt>
            <c:idx val="9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B83-48F2-BDE1-381125976FD3}"/>
              </c:ext>
            </c:extLst>
          </c:dPt>
          <c:dPt>
            <c:idx val="1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B83-48F2-BDE1-381125976FD3}"/>
              </c:ext>
            </c:extLst>
          </c:dPt>
          <c:dPt>
            <c:idx val="11"/>
            <c:bubble3D val="0"/>
            <c:spPr>
              <a:solidFill>
                <a:srgbClr val="8961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B83-48F2-BDE1-381125976FD3}"/>
              </c:ext>
            </c:extLst>
          </c:dPt>
          <c:dPt>
            <c:idx val="12"/>
            <c:bubble3D val="0"/>
            <c:spPr>
              <a:solidFill>
                <a:srgbClr val="7E4D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6B83-48F2-BDE1-381125976FD3}"/>
              </c:ext>
            </c:extLst>
          </c:dPt>
          <c:dPt>
            <c:idx val="13"/>
            <c:bubble3D val="0"/>
            <c:spPr>
              <a:solidFill>
                <a:srgbClr val="7E40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6B83-48F2-BDE1-381125976FD3}"/>
              </c:ext>
            </c:extLst>
          </c:dPt>
          <c:dPt>
            <c:idx val="14"/>
            <c:bubble3D val="0"/>
            <c:spPr>
              <a:solidFill>
                <a:srgbClr val="7F33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6B83-48F2-BDE1-381125976FD3}"/>
              </c:ext>
            </c:extLst>
          </c:dPt>
          <c:dPt>
            <c:idx val="15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6B83-48F2-BDE1-381125976FD3}"/>
              </c:ext>
            </c:extLst>
          </c:dPt>
          <c:dPt>
            <c:idx val="16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6B83-48F2-BDE1-381125976FD3}"/>
              </c:ext>
            </c:extLst>
          </c:dPt>
          <c:dPt>
            <c:idx val="17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6B83-48F2-BDE1-381125976FD3}"/>
              </c:ext>
            </c:extLst>
          </c:dPt>
          <c:dPt>
            <c:idx val="18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6B83-48F2-BDE1-381125976FD3}"/>
              </c:ext>
            </c:extLst>
          </c:dPt>
          <c:dPt>
            <c:idx val="19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6B83-48F2-BDE1-381125976FD3}"/>
              </c:ext>
            </c:extLst>
          </c:dPt>
          <c:dPt>
            <c:idx val="20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6B83-48F2-BDE1-381125976FD3}"/>
              </c:ext>
            </c:extLst>
          </c:dPt>
          <c:dPt>
            <c:idx val="2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6B83-48F2-BDE1-381125976FD3}"/>
              </c:ext>
            </c:extLst>
          </c:dPt>
          <c:dPt>
            <c:idx val="2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6B83-48F2-BDE1-381125976FD3}"/>
              </c:ext>
            </c:extLst>
          </c:dPt>
          <c:dPt>
            <c:idx val="2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6B83-48F2-BDE1-381125976FD3}"/>
              </c:ext>
            </c:extLst>
          </c:dPt>
          <c:dPt>
            <c:idx val="2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6B83-48F2-BDE1-381125976FD3}"/>
              </c:ext>
            </c:extLst>
          </c:dPt>
          <c:cat>
            <c:strRef>
              <c:f>Sheet1!$A$2:$A$26</c:f>
              <c:strCache>
                <c:ptCount val="25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  <c:pt idx="6">
                  <c:v>Vacation Tracking</c:v>
                </c:pt>
                <c:pt idx="7">
                  <c:v>Online Enrollment</c:v>
                </c:pt>
                <c:pt idx="8">
                  <c:v>Onboading/Offboarding Assistance Plan</c:v>
                </c:pt>
                <c:pt idx="9">
                  <c:v>Design Decision Support</c:v>
                </c:pt>
                <c:pt idx="10">
                  <c:v>Employee Portal/HR Intranet</c:v>
                </c:pt>
                <c:pt idx="11">
                  <c:v>Health &amp; Wellness Information</c:v>
                </c:pt>
                <c:pt idx="12">
                  <c:v>Healthy Lifestyles/Fitness Programs</c:v>
                </c:pt>
                <c:pt idx="13">
                  <c:v>Employee Newsletters &amp; Videos</c:v>
                </c:pt>
                <c:pt idx="14">
                  <c:v>Employee Communications</c:v>
                </c:pt>
                <c:pt idx="15">
                  <c:v>Quote Plans</c:v>
                </c:pt>
                <c:pt idx="16">
                  <c:v>Claims &amp; Billing Assistance</c:v>
                </c:pt>
                <c:pt idx="17">
                  <c:v>Negotiate Renewal</c:v>
                </c:pt>
                <c:pt idx="18">
                  <c:v>Plan Comparison</c:v>
                </c:pt>
                <c:pt idx="19">
                  <c:v>Coverage &amp; Policy Expertise</c:v>
                </c:pt>
                <c:pt idx="20">
                  <c:v>Application Submission</c:v>
                </c:pt>
                <c:pt idx="21">
                  <c:v>Plan Design &amp; Selection Support</c:v>
                </c:pt>
                <c:pt idx="22">
                  <c:v>Medical &amp; Prescription Analytics</c:v>
                </c:pt>
                <c:pt idx="23">
                  <c:v>Plan Disruption Analysis</c:v>
                </c:pt>
                <c:pt idx="24">
                  <c:v>Employee Retention Strategies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6B83-48F2-BDE1-381125976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4.7210454940795898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F-4A1F-8170-D4959E64F5FE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6F-4A1F-8170-D4959E64F5FE}"/>
              </c:ext>
            </c:extLst>
          </c:dPt>
          <c:dPt>
            <c:idx val="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6F-4A1F-8170-D4959E64F5FE}"/>
              </c:ext>
            </c:extLst>
          </c:dPt>
          <c:dPt>
            <c:idx val="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6F-4A1F-8170-D4959E64F5FE}"/>
              </c:ext>
            </c:extLst>
          </c:dPt>
          <c:dPt>
            <c:idx val="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6F-4A1F-8170-D4959E64F5FE}"/>
              </c:ext>
            </c:extLst>
          </c:dPt>
          <c:dPt>
            <c:idx val="5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6F-4A1F-8170-D4959E64F5FE}"/>
              </c:ext>
            </c:extLst>
          </c:dPt>
          <c:dPt>
            <c:idx val="6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6F-4A1F-8170-D4959E64F5FE}"/>
              </c:ext>
            </c:extLst>
          </c:dPt>
          <c:dPt>
            <c:idx val="7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16F-4A1F-8170-D4959E64F5FE}"/>
              </c:ext>
            </c:extLst>
          </c:dPt>
          <c:dPt>
            <c:idx val="8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16F-4A1F-8170-D4959E64F5FE}"/>
              </c:ext>
            </c:extLst>
          </c:dPt>
          <c:dPt>
            <c:idx val="9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16F-4A1F-8170-D4959E64F5FE}"/>
              </c:ext>
            </c:extLst>
          </c:dPt>
          <c:dPt>
            <c:idx val="1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16F-4A1F-8170-D4959E64F5FE}"/>
              </c:ext>
            </c:extLst>
          </c:dPt>
          <c:dPt>
            <c:idx val="1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16F-4A1F-8170-D4959E64F5FE}"/>
              </c:ext>
            </c:extLst>
          </c:dPt>
          <c:dPt>
            <c:idx val="1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16F-4A1F-8170-D4959E64F5FE}"/>
              </c:ext>
            </c:extLst>
          </c:dPt>
          <c:dPt>
            <c:idx val="1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16F-4A1F-8170-D4959E64F5FE}"/>
              </c:ext>
            </c:extLst>
          </c:dPt>
          <c:dPt>
            <c:idx val="1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16F-4A1F-8170-D4959E64F5FE}"/>
              </c:ext>
            </c:extLst>
          </c:dPt>
          <c:dPt>
            <c:idx val="15"/>
            <c:bubble3D val="0"/>
            <c:spPr>
              <a:solidFill>
                <a:srgbClr val="91CB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16F-4A1F-8170-D4959E64F5FE}"/>
              </c:ext>
            </c:extLst>
          </c:dPt>
          <c:dPt>
            <c:idx val="16"/>
            <c:bubble3D val="0"/>
            <c:spPr>
              <a:solidFill>
                <a:srgbClr val="79C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516F-4A1F-8170-D4959E64F5FE}"/>
              </c:ext>
            </c:extLst>
          </c:dPt>
          <c:dPt>
            <c:idx val="17"/>
            <c:bubble3D val="0"/>
            <c:spPr>
              <a:solidFill>
                <a:srgbClr val="60BBE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516F-4A1F-8170-D4959E64F5FE}"/>
              </c:ext>
            </c:extLst>
          </c:dPt>
          <c:dPt>
            <c:idx val="18"/>
            <c:bubble3D val="0"/>
            <c:spPr>
              <a:solidFill>
                <a:srgbClr val="49AE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516F-4A1F-8170-D4959E64F5FE}"/>
              </c:ext>
            </c:extLst>
          </c:dPt>
          <c:dPt>
            <c:idx val="19"/>
            <c:bubble3D val="0"/>
            <c:spPr>
              <a:solidFill>
                <a:srgbClr val="33A5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516F-4A1F-8170-D4959E64F5FE}"/>
              </c:ext>
            </c:extLst>
          </c:dPt>
          <c:dPt>
            <c:idx val="20"/>
            <c:bubble3D val="0"/>
            <c:spPr>
              <a:solidFill>
                <a:srgbClr val="2296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516F-4A1F-8170-D4959E64F5FE}"/>
              </c:ext>
            </c:extLst>
          </c:dPt>
          <c:dPt>
            <c:idx val="21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516F-4A1F-8170-D4959E64F5FE}"/>
              </c:ext>
            </c:extLst>
          </c:dPt>
          <c:dPt>
            <c:idx val="22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516F-4A1F-8170-D4959E64F5FE}"/>
              </c:ext>
            </c:extLst>
          </c:dPt>
          <c:dPt>
            <c:idx val="23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516F-4A1F-8170-D4959E64F5FE}"/>
              </c:ext>
            </c:extLst>
          </c:dPt>
          <c:dPt>
            <c:idx val="24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516F-4A1F-8170-D4959E64F5FE}"/>
              </c:ext>
            </c:extLst>
          </c:dPt>
          <c:cat>
            <c:strRef>
              <c:f>Sheet1!$A$2:$A$26</c:f>
              <c:strCache>
                <c:ptCount val="25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  <c:pt idx="6">
                  <c:v>Vacation Tracking</c:v>
                </c:pt>
                <c:pt idx="7">
                  <c:v>Online Enrollment</c:v>
                </c:pt>
                <c:pt idx="8">
                  <c:v>Onboading/Offboarding Assistance Plan</c:v>
                </c:pt>
                <c:pt idx="9">
                  <c:v>Design Decision Support</c:v>
                </c:pt>
                <c:pt idx="10">
                  <c:v>Employee Portal/HR Intranet</c:v>
                </c:pt>
                <c:pt idx="11">
                  <c:v>Health &amp; Wellness Information</c:v>
                </c:pt>
                <c:pt idx="12">
                  <c:v>Healthy Lifestyles/Fitness Programs</c:v>
                </c:pt>
                <c:pt idx="13">
                  <c:v>Employee Newsletters &amp; Videos</c:v>
                </c:pt>
                <c:pt idx="14">
                  <c:v>Employee Communications</c:v>
                </c:pt>
                <c:pt idx="15">
                  <c:v>Quote Plans</c:v>
                </c:pt>
                <c:pt idx="16">
                  <c:v>Claims &amp; Billing Assistance</c:v>
                </c:pt>
                <c:pt idx="17">
                  <c:v>Negotiate Renewal</c:v>
                </c:pt>
                <c:pt idx="18">
                  <c:v>Plan Comparison</c:v>
                </c:pt>
                <c:pt idx="19">
                  <c:v>Coverage &amp; Policy Expertise</c:v>
                </c:pt>
                <c:pt idx="20">
                  <c:v>Application Submission</c:v>
                </c:pt>
                <c:pt idx="21">
                  <c:v>Plan Design &amp; Selection Support</c:v>
                </c:pt>
                <c:pt idx="22">
                  <c:v>Medical &amp; Prescription Analytics</c:v>
                </c:pt>
                <c:pt idx="23">
                  <c:v>Plan Disruption Analysis</c:v>
                </c:pt>
                <c:pt idx="24">
                  <c:v>Employee Retention Strategies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516F-4A1F-8170-D4959E64F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2756609916687"/>
          <c:y val="4.7210454940795898E-2"/>
          <c:w val="0.39882537722587585"/>
          <c:h val="0.899312078952789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40-4B49-929D-A0F32ABE55A2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0-4B49-929D-A0F32ABE55A2}"/>
              </c:ext>
            </c:extLst>
          </c:dPt>
          <c:dPt>
            <c:idx val="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40-4B49-929D-A0F32ABE55A2}"/>
              </c:ext>
            </c:extLst>
          </c:dPt>
          <c:dPt>
            <c:idx val="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40-4B49-929D-A0F32ABE55A2}"/>
              </c:ext>
            </c:extLst>
          </c:dPt>
          <c:dPt>
            <c:idx val="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40-4B49-929D-A0F32ABE55A2}"/>
              </c:ext>
            </c:extLst>
          </c:dPt>
          <c:dPt>
            <c:idx val="5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040-4B49-929D-A0F32ABE55A2}"/>
              </c:ext>
            </c:extLst>
          </c:dPt>
          <c:dPt>
            <c:idx val="6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040-4B49-929D-A0F32ABE55A2}"/>
              </c:ext>
            </c:extLst>
          </c:dPt>
          <c:dPt>
            <c:idx val="7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040-4B49-929D-A0F32ABE55A2}"/>
              </c:ext>
            </c:extLst>
          </c:dPt>
          <c:dPt>
            <c:idx val="8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040-4B49-929D-A0F32ABE55A2}"/>
              </c:ext>
            </c:extLst>
          </c:dPt>
          <c:dPt>
            <c:idx val="9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040-4B49-929D-A0F32ABE55A2}"/>
              </c:ext>
            </c:extLst>
          </c:dPt>
          <c:dPt>
            <c:idx val="1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040-4B49-929D-A0F32ABE55A2}"/>
              </c:ext>
            </c:extLst>
          </c:dPt>
          <c:dPt>
            <c:idx val="11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040-4B49-929D-A0F32ABE55A2}"/>
              </c:ext>
            </c:extLst>
          </c:dPt>
          <c:dPt>
            <c:idx val="12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040-4B49-929D-A0F32ABE55A2}"/>
              </c:ext>
            </c:extLst>
          </c:dPt>
          <c:dPt>
            <c:idx val="13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9040-4B49-929D-A0F32ABE55A2}"/>
              </c:ext>
            </c:extLst>
          </c:dPt>
          <c:dPt>
            <c:idx val="14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9040-4B49-929D-A0F32ABE55A2}"/>
              </c:ext>
            </c:extLst>
          </c:dPt>
          <c:dPt>
            <c:idx val="15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9040-4B49-929D-A0F32ABE55A2}"/>
              </c:ext>
            </c:extLst>
          </c:dPt>
          <c:dPt>
            <c:idx val="16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9040-4B49-929D-A0F32ABE55A2}"/>
              </c:ext>
            </c:extLst>
          </c:dPt>
          <c:dPt>
            <c:idx val="17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9040-4B49-929D-A0F32ABE55A2}"/>
              </c:ext>
            </c:extLst>
          </c:dPt>
          <c:dPt>
            <c:idx val="18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9040-4B49-929D-A0F32ABE55A2}"/>
              </c:ext>
            </c:extLst>
          </c:dPt>
          <c:dPt>
            <c:idx val="19"/>
            <c:bubble3D val="0"/>
            <c:spPr>
              <a:solidFill>
                <a:srgbClr val="DBDB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9040-4B49-929D-A0F32ABE55A2}"/>
              </c:ext>
            </c:extLst>
          </c:dPt>
          <c:dPt>
            <c:idx val="20"/>
            <c:bubble3D val="0"/>
            <c:spPr>
              <a:solidFill>
                <a:srgbClr val="E5E5E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9040-4B49-929D-A0F32ABE55A2}"/>
              </c:ext>
            </c:extLst>
          </c:dPt>
          <c:dPt>
            <c:idx val="21"/>
            <c:bubble3D val="0"/>
            <c:spPr>
              <a:solidFill>
                <a:srgbClr val="91BE7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9040-4B49-929D-A0F32ABE55A2}"/>
              </c:ext>
            </c:extLst>
          </c:dPt>
          <c:dPt>
            <c:idx val="22"/>
            <c:bubble3D val="0"/>
            <c:spPr>
              <a:solidFill>
                <a:srgbClr val="79BE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9040-4B49-929D-A0F32ABE55A2}"/>
              </c:ext>
            </c:extLst>
          </c:dPt>
          <c:dPt>
            <c:idx val="23"/>
            <c:bubble3D val="0"/>
            <c:spPr>
              <a:solidFill>
                <a:srgbClr val="6DBE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9040-4B49-929D-A0F32ABE55A2}"/>
              </c:ext>
            </c:extLst>
          </c:dPt>
          <c:dPt>
            <c:idx val="24"/>
            <c:bubble3D val="0"/>
            <c:spPr>
              <a:solidFill>
                <a:srgbClr val="5DB43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9040-4B49-929D-A0F32ABE55A2}"/>
              </c:ext>
            </c:extLst>
          </c:dPt>
          <c:cat>
            <c:strRef>
              <c:f>Sheet1!$A$2:$A$26</c:f>
              <c:strCache>
                <c:ptCount val="25"/>
                <c:pt idx="0">
                  <c:v>ACA &amp; DOL Compliance</c:v>
                </c:pt>
                <c:pt idx="1">
                  <c:v>6055/6056 Reporting</c:v>
                </c:pt>
                <c:pt idx="2">
                  <c:v>1094/1095 Filing</c:v>
                </c:pt>
                <c:pt idx="3">
                  <c:v>HR Assistance</c:v>
                </c:pt>
                <c:pt idx="4">
                  <c:v>Employee Benefits Statements</c:v>
                </c:pt>
                <c:pt idx="5">
                  <c:v>Employee Handbook</c:v>
                </c:pt>
                <c:pt idx="6">
                  <c:v>Vacation Tracking</c:v>
                </c:pt>
                <c:pt idx="7">
                  <c:v>Online Enrollment</c:v>
                </c:pt>
                <c:pt idx="8">
                  <c:v>Onboading/Offboarding Assistance Plan</c:v>
                </c:pt>
                <c:pt idx="9">
                  <c:v>Design Decision Support</c:v>
                </c:pt>
                <c:pt idx="10">
                  <c:v>Employee Portal/HR Intranet</c:v>
                </c:pt>
                <c:pt idx="11">
                  <c:v>Health &amp; Wellness Information</c:v>
                </c:pt>
                <c:pt idx="12">
                  <c:v>Healthy Lifestyles/Fitness Programs</c:v>
                </c:pt>
                <c:pt idx="13">
                  <c:v>Employee Newsletters &amp; Videos</c:v>
                </c:pt>
                <c:pt idx="14">
                  <c:v>Employee Communications</c:v>
                </c:pt>
                <c:pt idx="15">
                  <c:v>Quote Plans</c:v>
                </c:pt>
                <c:pt idx="16">
                  <c:v>Claims &amp; Billing Assistance</c:v>
                </c:pt>
                <c:pt idx="17">
                  <c:v>Negotiate Renewal</c:v>
                </c:pt>
                <c:pt idx="18">
                  <c:v>Plan Comparison</c:v>
                </c:pt>
                <c:pt idx="19">
                  <c:v>Coverage &amp; Policy Expertise</c:v>
                </c:pt>
                <c:pt idx="20">
                  <c:v>Application Submission</c:v>
                </c:pt>
                <c:pt idx="21">
                  <c:v>Plan Design &amp; Selection Support</c:v>
                </c:pt>
                <c:pt idx="22">
                  <c:v>Medical &amp; Prescription Analytics</c:v>
                </c:pt>
                <c:pt idx="23">
                  <c:v>Plan Disruption Analysis</c:v>
                </c:pt>
                <c:pt idx="24">
                  <c:v>Employee Retention Strategies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9040-4B49-929D-A0F32ABE5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0.68021</cdr:x>
      <cdr:y>0.35259</cdr:y>
    </cdr:from>
    <cdr:to>
      <cdr:x>0.84223</cdr:x>
      <cdr:y>0.69653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14736CC7-23A3-4496-82B9-D6510142DCA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829425" y="1593596"/>
          <a:ext cx="1626616" cy="155448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0.68021</cdr:x>
      <cdr:y>0.35259</cdr:y>
    </cdr:from>
    <cdr:to>
      <cdr:x>0.84223</cdr:x>
      <cdr:y>0.69653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52D65028-EBE0-499C-8725-10798310E2C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729476" y="1593596"/>
          <a:ext cx="1602994" cy="15544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0.01064</cdr:x>
      <cdr:y>0.00067</cdr:y>
    </cdr:from>
    <cdr:to>
      <cdr:x>0.39996</cdr:x>
      <cdr:y>0.52936</cdr:y>
    </cdr:to>
    <cdr:sp macro="" textlink="">
      <cdr:nvSpPr>
        <cdr:cNvPr id="3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05283" y="3048"/>
          <a:ext cx="3851656" cy="2389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t">
          <a:normAutofit/>
        </a:bodyPr>
        <a:lstStyle xmlns:a="http://schemas.openxmlformats.org/drawingml/2006/main">
          <a:lvl1pPr marL="228600" indent="-22860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Char char="•"/>
            <a:defRPr sz="2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/>
            <a:t>Vacation Tracking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/>
            <a:t>Online Enrollment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/>
            <a:t>Onboarding/Offboarding Assistance Plan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/>
            <a:t>Design Decision Support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/>
            <a:t>Employee Portal/HR Intranet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0.6808</cdr:x>
      <cdr:y>0.32803</cdr:y>
    </cdr:from>
    <cdr:to>
      <cdr:x>0.84144</cdr:x>
      <cdr:y>0.67197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0E022ADB-B2EE-4021-94C8-009DC1C4F38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835267" y="1482598"/>
          <a:ext cx="1612900" cy="1554480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0.02511</cdr:x>
      <cdr:y>0</cdr:y>
    </cdr:from>
    <cdr:to>
      <cdr:x>0.38542</cdr:x>
      <cdr:y>0.41764</cdr:y>
    </cdr:to>
    <cdr:sp macro="" textlink="">
      <cdr:nvSpPr>
        <cdr:cNvPr id="2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52095" y="0"/>
          <a:ext cx="3617595" cy="1887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t">
          <a:normAutofit/>
        </a:bodyPr>
        <a:lstStyle xmlns:a="http://schemas.openxmlformats.org/drawingml/2006/main">
          <a:lvl1pPr marL="228600" indent="-22860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Char char="•"/>
            <a:defRPr sz="2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rgbClr val="3D3E3E"/>
              </a:solidFill>
              <a:latin typeface="+mj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 dirty="0"/>
            <a:t>Plan Design &amp; Selection Support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 dirty="0"/>
            <a:t>Medical &amp; Prescription Analytics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 dirty="0"/>
            <a:t>Plan Disruption Analysis</a:t>
          </a:r>
        </a:p>
        <a:p xmlns:a="http://schemas.openxmlformats.org/drawingml/2006/main">
          <a:pPr lvl="1">
            <a:lnSpc>
              <a:spcPct val="100000"/>
            </a:lnSpc>
            <a:spcBef>
              <a:spcPts val="800"/>
            </a:spcBef>
          </a:pPr>
          <a:r>
            <a:rPr lang="en-US" sz="1400" dirty="0"/>
            <a:t>Employee Retention Strategies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3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4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46409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Compliance &amp; Legislation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3252"/>
            <a:ext cx="10515600" cy="4425696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4346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12955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Exceed Expectations: Full Spectrum of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04406"/>
            <a:ext cx="10515600" cy="4425696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6074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12955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sz="4400">
                <a:solidFill>
                  <a:schemeClr val="bg1"/>
                </a:solidFill>
                <a:latin typeface="+mj-lt"/>
              </a:rPr>
              <a:t>Online Enrollment &amp; HR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04406"/>
            <a:ext cx="10515600" cy="4425696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342078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0653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sz="4400">
                <a:solidFill>
                  <a:schemeClr val="bg1"/>
                </a:solidFill>
                <a:latin typeface="+mj-lt"/>
              </a:rPr>
              <a:t>Communications &amp;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2104"/>
            <a:ext cx="10515600" cy="4425696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8866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12955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Claims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6429"/>
            <a:ext cx="10515600" cy="4427034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6624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35258"/>
            <a:ext cx="10515600" cy="890666"/>
          </a:xfrm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Insurance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15557"/>
            <a:ext cx="10515600" cy="4425696"/>
          </a:xfrm>
        </p:spPr>
        <p:txBody>
          <a:bodyPr/>
          <a:lstStyle>
            <a:lvl1pPr>
              <a:defRPr>
                <a:solidFill>
                  <a:srgbClr val="3D3E3E"/>
                </a:solidFill>
                <a:latin typeface="+mj-lt"/>
              </a:defRPr>
            </a:lvl1pPr>
            <a:lvl2pPr>
              <a:defRPr>
                <a:solidFill>
                  <a:srgbClr val="3D3E3E"/>
                </a:solidFill>
                <a:latin typeface="+mj-lt"/>
              </a:defRPr>
            </a:lvl2pPr>
            <a:lvl3pPr>
              <a:defRPr>
                <a:solidFill>
                  <a:srgbClr val="3D3E3E"/>
                </a:solidFill>
                <a:latin typeface="+mj-lt"/>
              </a:defRPr>
            </a:lvl3pPr>
            <a:lvl4pPr>
              <a:defRPr>
                <a:solidFill>
                  <a:srgbClr val="3D3E3E"/>
                </a:solidFill>
                <a:latin typeface="+mj-lt"/>
              </a:defRPr>
            </a:lvl4pPr>
            <a:lvl5pPr>
              <a:defRPr>
                <a:solidFill>
                  <a:srgbClr val="3D3E3E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00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B1A5-D0DC-44AF-AD5E-D45EFFCA362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6430-16F9-4492-B880-79FE1190E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2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8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1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0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DDB9-47DE-4D44-819C-690902D61E40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A2B3F-82D4-4521-9191-973AE2AE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6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brokerbriefcase.com/contentdetails/141197/" TargetMode="External"/><Relationship Id="rId18" Type="http://schemas.openxmlformats.org/officeDocument/2006/relationships/hyperlink" Target="https://www.brokerbriefcase.com/contentdetails/132643/" TargetMode="External"/><Relationship Id="rId3" Type="http://schemas.openxmlformats.org/officeDocument/2006/relationships/image" Target="../media/image19.png"/><Relationship Id="rId21" Type="http://schemas.openxmlformats.org/officeDocument/2006/relationships/hyperlink" Target="https://www.brokerbriefcase.com/contentdetails/16540/" TargetMode="External"/><Relationship Id="rId7" Type="http://schemas.openxmlformats.org/officeDocument/2006/relationships/hyperlink" Target="https://www.brokerbriefcase.com/contentdetails/15266/" TargetMode="External"/><Relationship Id="rId12" Type="http://schemas.openxmlformats.org/officeDocument/2006/relationships/hyperlink" Target="https://www.brokerbriefcase.com/contentdetails/131287/" TargetMode="External"/><Relationship Id="rId17" Type="http://schemas.openxmlformats.org/officeDocument/2006/relationships/image" Target="../media/image24.png"/><Relationship Id="rId25" Type="http://schemas.openxmlformats.org/officeDocument/2006/relationships/hyperlink" Target="https://www.brokerbriefcase.com/contentdetails/117012/" TargetMode="External"/><Relationship Id="rId2" Type="http://schemas.openxmlformats.org/officeDocument/2006/relationships/hyperlink" Target="https://www.brokerbriefcase.com/contentdetails/62402/" TargetMode="External"/><Relationship Id="rId16" Type="http://schemas.openxmlformats.org/officeDocument/2006/relationships/hyperlink" Target="https://www.brokerbriefcase.com/contentdetails/14964/" TargetMode="Externa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24" Type="http://schemas.openxmlformats.org/officeDocument/2006/relationships/image" Target="../media/image27.png"/><Relationship Id="rId5" Type="http://schemas.openxmlformats.org/officeDocument/2006/relationships/hyperlink" Target="https://www.brokerbriefcase.com/contentdetails/101967/" TargetMode="External"/><Relationship Id="rId15" Type="http://schemas.openxmlformats.org/officeDocument/2006/relationships/hyperlink" Target="https://www.brokerbriefcase.com/contentdetails/16923/" TargetMode="External"/><Relationship Id="rId23" Type="http://schemas.openxmlformats.org/officeDocument/2006/relationships/hyperlink" Target="https://www.brokerbriefcase.com/contentdetails/128966/" TargetMode="External"/><Relationship Id="rId10" Type="http://schemas.openxmlformats.org/officeDocument/2006/relationships/hyperlink" Target="https://www.brokerbriefcase.com/contentdetails/150425/" TargetMode="External"/><Relationship Id="rId19" Type="http://schemas.openxmlformats.org/officeDocument/2006/relationships/hyperlink" Target="https://www.brokerbriefcase.com/contentdetails/36/" TargetMode="External"/><Relationship Id="rId4" Type="http://schemas.openxmlformats.org/officeDocument/2006/relationships/hyperlink" Target="https://www.brokerbriefcase.com/contentdetails/10500/" TargetMode="External"/><Relationship Id="rId9" Type="http://schemas.openxmlformats.org/officeDocument/2006/relationships/hyperlink" Target="https://www.brokerbriefcase.com/contentdetails/46651/" TargetMode="External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designbenchmark.zywave.com/" TargetMode="External"/><Relationship Id="rId2" Type="http://schemas.openxmlformats.org/officeDocument/2006/relationships/hyperlink" Target="https://www.brokerbriefcase.com/contentdetails/14991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insurica.thinkhrlive.com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brokerbriefcase.com/searchresults?query=open%20enrollment&amp;pageIndex=0&amp;searchType=content&amp;sortType=match&amp;refinements=Employee%20/%20Individu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brokerbriefcase.com/contentdetails/149135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xwellhealth.com/about/video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www.brokerbriefcase.com/contentdetails/14957/" TargetMode="External"/><Relationship Id="rId18" Type="http://schemas.openxmlformats.org/officeDocument/2006/relationships/image" Target="../media/image47.png"/><Relationship Id="rId3" Type="http://schemas.openxmlformats.org/officeDocument/2006/relationships/hyperlink" Target="https://www.brokerbriefcase.com/contentdetails/102410/" TargetMode="External"/><Relationship Id="rId21" Type="http://schemas.openxmlformats.org/officeDocument/2006/relationships/hyperlink" Target="https://www.brokerbriefcase.com/contentdetails/87605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hyperlink" Target="https://www.brokerbriefcase.com/contentdetails/8671/" TargetMode="External"/><Relationship Id="rId25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okerbriefcase.com/contentdetails/91281/" TargetMode="External"/><Relationship Id="rId11" Type="http://schemas.openxmlformats.org/officeDocument/2006/relationships/hyperlink" Target="https://www.brokerbriefcase.com/contentdetails/22859/" TargetMode="External"/><Relationship Id="rId24" Type="http://schemas.openxmlformats.org/officeDocument/2006/relationships/hyperlink" Target="https://www.brokerbriefcase.com/contentdetails/79119/" TargetMode="External"/><Relationship Id="rId5" Type="http://schemas.openxmlformats.org/officeDocument/2006/relationships/image" Target="../media/image40.png"/><Relationship Id="rId15" Type="http://schemas.openxmlformats.org/officeDocument/2006/relationships/hyperlink" Target="https://www.brokerbriefcase.com/contentdetails/15889/" TargetMode="External"/><Relationship Id="rId23" Type="http://schemas.openxmlformats.org/officeDocument/2006/relationships/image" Target="../media/image49.png"/><Relationship Id="rId10" Type="http://schemas.openxmlformats.org/officeDocument/2006/relationships/image" Target="../media/image43.png"/><Relationship Id="rId19" Type="http://schemas.openxmlformats.org/officeDocument/2006/relationships/hyperlink" Target="https://www.brokerbriefcase.com/contentdetails/44548/" TargetMode="External"/><Relationship Id="rId4" Type="http://schemas.openxmlformats.org/officeDocument/2006/relationships/hyperlink" Target="https://www.brokerbriefcase.com/contentdetails/6432/" TargetMode="External"/><Relationship Id="rId9" Type="http://schemas.openxmlformats.org/officeDocument/2006/relationships/hyperlink" Target="https://www.brokerbriefcase.com/contentdetails/143973/" TargetMode="External"/><Relationship Id="rId14" Type="http://schemas.openxmlformats.org/officeDocument/2006/relationships/image" Target="../media/image45.png"/><Relationship Id="rId22" Type="http://schemas.openxmlformats.org/officeDocument/2006/relationships/hyperlink" Target="https://www.brokerbriefcase.com/contentdetails/9606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okerbriefcase.com/contentdetails/155545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kerbriefcase.com/searchresults?query=Compliance%20Bulletin&amp;pageIndex=0&amp;searchType=content&amp;sortType=match&amp;refinements=Compliance%20Bulletin&amp;refinements=Benefit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brokerbriefcase.com/searchresults?query=Compliance%20Overview&amp;pageIndex=0&amp;searchType=content&amp;sortType=match&amp;refinements=Compliance%20Overview&amp;refinements=Benefit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brokerbriefcase.com/contentdetails/4659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www.brokerbriefcase.com/searchresults?query=employee%20leave%20laws&amp;pageIndex=0&amp;searchType=content&amp;sortType=mat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brokerbriefcase.com/searchresults?query=benefits&amp;pageIndex=0&amp;searchType=content&amp;sortType=match&amp;refinements=Employee%20/%20Individual" TargetMode="External"/><Relationship Id="rId4" Type="http://schemas.openxmlformats.org/officeDocument/2006/relationships/hyperlink" Target="https://www.brokerbriefcase.com/searchresults?query=compliance%20bulletin&amp;pageIndex=0&amp;searchType=content&amp;sortType=match&amp;refinements=Compliance%20Bulletin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kerbriefcase.com/searchresults?query=HR%20Insights&amp;pageIndex=0&amp;searchType=content&amp;sortType=match&amp;refinements=Benefits&amp;refinements=HR%20Insights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brokerbriefcase.com/searchresults?query=HR%20Brief&amp;pageIndex=0&amp;searchType=content&amp;sortType=match&amp;refinements=HR%20Brie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brokerbriefcase.com/searchresults?query=Benefits%20Buzz&amp;pageIndex=0&amp;searchType=content&amp;sortType=match&amp;refinements=Benefits%20Buzz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0454"/>
            <a:ext cx="10363200" cy="2130001"/>
          </a:xfrm>
        </p:spPr>
        <p:txBody>
          <a:bodyPr>
            <a:normAutofit/>
          </a:bodyPr>
          <a:lstStyle/>
          <a:p>
            <a:r>
              <a:rPr lang="en-US" dirty="0"/>
              <a:t>Leveraging your HealthCare Broker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18985" y="3886200"/>
            <a:ext cx="6091880" cy="1752600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dirty="0"/>
              <a:t>KCSHRM Symposium </a:t>
            </a:r>
          </a:p>
          <a:p>
            <a:pPr marL="0" indent="0" algn="l">
              <a:buNone/>
            </a:pPr>
            <a:r>
              <a:rPr lang="en-US" dirty="0"/>
              <a:t>October 10 2018</a:t>
            </a:r>
          </a:p>
          <a:p>
            <a:pPr marL="0" indent="0" algn="l">
              <a:buNone/>
            </a:pPr>
            <a:r>
              <a:rPr lang="en-US" dirty="0"/>
              <a:t>Monique Eubanks, MBA</a:t>
            </a:r>
          </a:p>
          <a:p>
            <a:pPr marL="0" indent="0" algn="l">
              <a:buNone/>
            </a:pPr>
            <a:r>
              <a:rPr lang="en-US" dirty="0"/>
              <a:t>Employee Benefits Manager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meubanks.NA-GROUP\Desktop\WMI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03" y="4502438"/>
            <a:ext cx="3422779" cy="12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0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Broker Services Survey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79" y="2096431"/>
            <a:ext cx="10088540" cy="37459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Communication	</a:t>
            </a:r>
          </a:p>
          <a:p>
            <a:pPr marL="0" indent="0">
              <a:buNone/>
            </a:pPr>
            <a:endParaRPr lang="en-US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76% of insurance buyers want a broker who communicates at least monthly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40% of insurance buyers would consider changing their broker due to lack of communication</a:t>
            </a:r>
          </a:p>
          <a:p>
            <a:pPr marL="0" indent="0"/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99% of employers say it is important that their broker can answer compliance related (FMLA, ACA, COBRA, HIPPA) questions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93% of employer state that their broker should offer employee communications to improve their health and become wise consumers of healthcare.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0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Client-Broker Relationship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79" y="2096431"/>
            <a:ext cx="9693124" cy="3745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Top Ask: </a:t>
            </a:r>
          </a:p>
          <a:p>
            <a:r>
              <a:rPr lang="en-US" sz="2400" dirty="0"/>
              <a:t>Trusted advisor with prompt and effective service and timely answers to questions.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Dissatisfaction:</a:t>
            </a:r>
          </a:p>
          <a:p>
            <a:r>
              <a:rPr lang="en-US" sz="2400" dirty="0"/>
              <a:t>	Timeliness and ineffective service</a:t>
            </a:r>
          </a:p>
          <a:p>
            <a:r>
              <a:rPr lang="en-US" sz="2400" dirty="0"/>
              <a:t>	Not trusting in the broker’s ability</a:t>
            </a:r>
          </a:p>
        </p:txBody>
      </p:sp>
    </p:spTree>
    <p:extLst>
      <p:ext uri="{BB962C8B-B14F-4D97-AF65-F5344CB8AC3E}">
        <p14:creationId xmlns:p14="http://schemas.microsoft.com/office/powerpoint/2010/main" val="285495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Client-Broker Relationship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79" y="2096431"/>
            <a:ext cx="9693124" cy="37459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Criteria: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	Must provide prompt and effective service</a:t>
            </a:r>
          </a:p>
          <a:p>
            <a:r>
              <a:rPr lang="en-US" dirty="0"/>
              <a:t>	Regular communication</a:t>
            </a:r>
          </a:p>
          <a:p>
            <a:r>
              <a:rPr lang="en-US" dirty="0"/>
              <a:t>	Is a trusted advisor</a:t>
            </a:r>
          </a:p>
          <a:p>
            <a:r>
              <a:rPr lang="en-US" dirty="0"/>
              <a:t>	Has ability to negotiate the renewal</a:t>
            </a:r>
          </a:p>
          <a:p>
            <a:r>
              <a:rPr lang="en-US" dirty="0"/>
              <a:t>	Offers resources </a:t>
            </a:r>
          </a:p>
          <a:p>
            <a:r>
              <a:rPr lang="en-US" dirty="0"/>
              <a:t>	Has a good reputation* letters of recommendation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0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BROKER BRIEFCASE RESOURCES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63" y="4100867"/>
            <a:ext cx="1658255" cy="2140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4702" y="6282946"/>
            <a:ext cx="1659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A7F1B"/>
                </a:solidFill>
                <a:hlinkClick r:id="rId4"/>
              </a:rPr>
              <a:t>Know Your Options</a:t>
            </a:r>
            <a:endParaRPr lang="en-US" sz="1400" b="1">
              <a:solidFill>
                <a:srgbClr val="FA7F1B"/>
              </a:solidFill>
            </a:endParaRPr>
          </a:p>
        </p:txBody>
      </p:sp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74" y="4101314"/>
            <a:ext cx="1658255" cy="21401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2447" y="6259359"/>
            <a:ext cx="250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7"/>
              </a:rPr>
              <a:t>Health Insurance Terms You Need to Know</a:t>
            </a:r>
            <a:endParaRPr lang="en-US" sz="1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19" y="1252284"/>
            <a:ext cx="1657910" cy="21396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7966" y="3409031"/>
            <a:ext cx="255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9"/>
              </a:rPr>
              <a:t>Health Care Reform: Keeping Your Plan</a:t>
            </a:r>
            <a:endParaRPr lang="en-US" sz="1400"/>
          </a:p>
        </p:txBody>
      </p:sp>
      <p:pic>
        <p:nvPicPr>
          <p:cNvPr id="17" name="Picture 16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30" y="4121354"/>
            <a:ext cx="1657909" cy="21396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34764" y="6270223"/>
            <a:ext cx="26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2"/>
              </a:rPr>
              <a:t>Forms 1095-B and 1095-C: What You Need to Know</a:t>
            </a:r>
            <a:endParaRPr lang="en-US" sz="1400"/>
          </a:p>
        </p:txBody>
      </p:sp>
      <p:pic>
        <p:nvPicPr>
          <p:cNvPr id="19" name="Picture 18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08" y="1249296"/>
            <a:ext cx="1657910" cy="2139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2491" y="3409031"/>
            <a:ext cx="288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5"/>
              </a:rPr>
              <a:t>Health Care Consumerism - What You Need to Know</a:t>
            </a:r>
            <a:endParaRPr lang="en-US" sz="1400"/>
          </a:p>
        </p:txBody>
      </p:sp>
      <p:pic>
        <p:nvPicPr>
          <p:cNvPr id="29" name="Picture 28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47" y="3265387"/>
            <a:ext cx="1659185" cy="9133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241999" y="4230304"/>
            <a:ext cx="231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8"/>
              </a:rPr>
              <a:t>7 Tips for Health Care Spending - Video</a:t>
            </a:r>
            <a:endParaRPr lang="en-US" sz="1400"/>
          </a:p>
        </p:txBody>
      </p:sp>
      <p:pic>
        <p:nvPicPr>
          <p:cNvPr id="31" name="Picture 30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30" y="1269336"/>
            <a:ext cx="1657909" cy="213969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34764" y="3409031"/>
            <a:ext cx="266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1"/>
              </a:rPr>
              <a:t>Your Health Plan: Understanding Your Explanation of Benefits</a:t>
            </a:r>
            <a:endParaRPr lang="en-US" sz="1400"/>
          </a:p>
        </p:txBody>
      </p:sp>
      <p:pic>
        <p:nvPicPr>
          <p:cNvPr id="33" name="Picture 32">
            <a:hlinkClick r:id="rId16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47" y="1319020"/>
            <a:ext cx="1659185" cy="91319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241999" y="2283851"/>
            <a:ext cx="231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3"/>
              </a:rPr>
              <a:t>Know Where to Go - Choosing the Right Health Care Provider - Video</a:t>
            </a:r>
            <a:endParaRPr lang="en-US" sz="1400"/>
          </a:p>
        </p:txBody>
      </p:sp>
      <p:pic>
        <p:nvPicPr>
          <p:cNvPr id="35" name="Picture 34">
            <a:hlinkClick r:id="rId16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47" y="4999374"/>
            <a:ext cx="1659185" cy="9099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241999" y="5962573"/>
            <a:ext cx="231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5"/>
              </a:rPr>
              <a:t>Benefits 101: Introduction to Group Health Insurance Video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1486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BENCHMARKING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Broker Briefcase features the annual </a:t>
            </a:r>
            <a:r>
              <a:rPr lang="en-US" sz="2000" dirty="0">
                <a:hlinkClick r:id="rId2"/>
              </a:rPr>
              <a:t>Employee Benefits Benchmark</a:t>
            </a:r>
            <a:r>
              <a:rPr lang="en-US" sz="2000" dirty="0"/>
              <a:t> survey, with data from employers across the country.</a:t>
            </a:r>
          </a:p>
          <a:p>
            <a:pPr lvl="1"/>
            <a:r>
              <a:rPr lang="en-US" sz="2000" dirty="0"/>
              <a:t>Use this to see how your clients stack up in terms of employee benefits. </a:t>
            </a:r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2293" y="2895599"/>
            <a:ext cx="6270640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D3D3D"/>
                </a:solidFill>
              </a:rPr>
              <a:t>Provide clients with the </a:t>
            </a:r>
            <a:r>
              <a:rPr lang="en-US" sz="2000" dirty="0">
                <a:solidFill>
                  <a:srgbClr val="3D3D3D"/>
                </a:solidFill>
                <a:hlinkClick r:id="rId3"/>
              </a:rPr>
              <a:t>Health Plan Design Benchmark Report</a:t>
            </a:r>
            <a:r>
              <a:rPr lang="en-US" sz="2000" dirty="0">
                <a:solidFill>
                  <a:srgbClr val="3D3D3D"/>
                </a:solidFill>
              </a:rPr>
              <a:t> to assess the competitiveness of their health plans.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D3D3D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D3D3D"/>
                </a:solidFill>
              </a:rPr>
              <a:t>This benchmarking information is critical for ensuring your clients remain competitive when trying to attract and retain talent.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6" y="2895599"/>
            <a:ext cx="2888814" cy="375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Client-Broker Relationship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81" y="2096431"/>
            <a:ext cx="9952614" cy="37459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Challenges: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	Managing health care costs continues to be the top   	challenge for employers. </a:t>
            </a:r>
          </a:p>
          <a:p>
            <a:r>
              <a:rPr lang="en-US" dirty="0"/>
              <a:t>	Helping employees understand and appreciate their 	health 	care options provided. </a:t>
            </a:r>
          </a:p>
          <a:p>
            <a:r>
              <a:rPr lang="en-US" dirty="0"/>
              <a:t>	Attraction and retention as the labor market continues to 	make hiring skilled workers difficult.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861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the “right” broker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Employee Benefits Broker RFP Questionnaire – Please refer to hand-out											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questionnaire can help you prepare an RFP for an employee benefits broker. It includes questions that will differentiate one agency from another, including questions about value-added services, data analysis and legislative compliance capabilities.</a:t>
            </a:r>
          </a:p>
        </p:txBody>
      </p:sp>
    </p:spTree>
    <p:extLst>
      <p:ext uri="{BB962C8B-B14F-4D97-AF65-F5344CB8AC3E}">
        <p14:creationId xmlns:p14="http://schemas.microsoft.com/office/powerpoint/2010/main" val="67998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Exceeding Expectations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082" y="1081263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With a Full Spectrum of Solutions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4097434999"/>
              </p:ext>
            </p:extLst>
          </p:nvPr>
        </p:nvGraphicFramePr>
        <p:xfrm>
          <a:off x="1103973" y="2040614"/>
          <a:ext cx="10040111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03" y="3523210"/>
            <a:ext cx="1583495" cy="155448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345095" y="2511342"/>
            <a:ext cx="2410777" cy="355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53C135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Claims</a:t>
            </a:r>
            <a:r>
              <a:rPr lang="en-US" sz="1400"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53C135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Analytics</a:t>
            </a:r>
            <a:endParaRPr lang="en-US" sz="14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213468" y="4965035"/>
            <a:ext cx="1773555" cy="6192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2196F3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Insurance</a:t>
            </a:r>
            <a:endParaRPr lang="en-US" sz="14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2196F3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Guidance</a:t>
            </a:r>
            <a:endParaRPr lang="en-US" sz="14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871743" y="6310472"/>
            <a:ext cx="2743576" cy="355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8F3378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Communications &amp; Marketing</a:t>
            </a:r>
            <a:endParaRPr lang="en-US" sz="16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0384169" y="4965035"/>
            <a:ext cx="1261745" cy="1154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72C2C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Online Enrollment</a:t>
            </a:r>
            <a:endParaRPr lang="en-US" sz="16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72C2C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&amp; HR Support</a:t>
            </a:r>
            <a:endParaRPr lang="en-US" sz="16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0128263" y="2584841"/>
            <a:ext cx="1773555" cy="6192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A7F1B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Compliance</a:t>
            </a:r>
            <a:endParaRPr lang="en-US" sz="16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A7F1B"/>
                </a:solidFill>
                <a:effectLst/>
                <a:latin typeface="Calibri Light" panose="020F0302020204030204" pitchFamily="34" charset="0"/>
                <a:ea typeface="Calibri" pitchFamily="34" charset="0"/>
                <a:cs typeface="Times New Roman" panose="02020603050405020304" pitchFamily="18" charset="0"/>
              </a:rPr>
              <a:t>&amp; Legislation</a:t>
            </a:r>
            <a:endParaRPr lang="en-US" sz="1600">
              <a:effectLst/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460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Compliance &amp; Legislation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34279" y="2035216"/>
            <a:ext cx="3984172" cy="2282510"/>
          </a:xfrm>
        </p:spPr>
        <p:txBody>
          <a:bodyPr anchor="t">
            <a:normAutofit/>
          </a:bodyPr>
          <a:lstStyle/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ACA &amp; DOL Compliance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6055/6056 Reporting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1094/1095 Filing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HR Assistance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Employee Benefits Statements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Employee Handbook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6082" y="1081262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So You Can Rest Easy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70554141"/>
              </p:ext>
            </p:extLst>
          </p:nvPr>
        </p:nvGraphicFramePr>
        <p:xfrm>
          <a:off x="1103973" y="2040614"/>
          <a:ext cx="10040111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6" y="4199414"/>
            <a:ext cx="1527503" cy="19818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38" y="4211176"/>
            <a:ext cx="1568561" cy="2032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22" y="4676688"/>
            <a:ext cx="1535605" cy="1984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3959661" y="5646762"/>
            <a:ext cx="599961" cy="83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866184" y="2139602"/>
            <a:ext cx="71755" cy="164592"/>
            <a:chOff x="338" y="10820"/>
            <a:chExt cx="113" cy="380"/>
          </a:xfrm>
          <a:solidFill>
            <a:srgbClr val="F4B082"/>
          </a:solidFill>
        </p:grpSpPr>
        <p:sp>
          <p:nvSpPr>
            <p:cNvPr id="11" name="Freeform 10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67655" y="2446715"/>
            <a:ext cx="71755" cy="164592"/>
            <a:chOff x="338" y="10820"/>
            <a:chExt cx="113" cy="380"/>
          </a:xfrm>
          <a:solidFill>
            <a:srgbClr val="F4A36C"/>
          </a:solidFill>
        </p:grpSpPr>
        <p:sp>
          <p:nvSpPr>
            <p:cNvPr id="13" name="Freeform 12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69111" y="2756023"/>
            <a:ext cx="71755" cy="164592"/>
            <a:chOff x="338" y="10820"/>
            <a:chExt cx="113" cy="380"/>
          </a:xfrm>
          <a:solidFill>
            <a:srgbClr val="F39555"/>
          </a:solidFill>
        </p:grpSpPr>
        <p:sp>
          <p:nvSpPr>
            <p:cNvPr id="16" name="Freeform 15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72221" y="3065375"/>
            <a:ext cx="71755" cy="164592"/>
            <a:chOff x="338" y="10820"/>
            <a:chExt cx="113" cy="380"/>
          </a:xfrm>
          <a:solidFill>
            <a:srgbClr val="F3873D"/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72221" y="3374683"/>
            <a:ext cx="71755" cy="164592"/>
            <a:chOff x="338" y="10820"/>
            <a:chExt cx="113" cy="380"/>
          </a:xfrm>
          <a:solidFill>
            <a:srgbClr val="F27A28"/>
          </a:solidFill>
        </p:grpSpPr>
        <p:sp>
          <p:nvSpPr>
            <p:cNvPr id="25" name="Freeform 24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78889" y="3683991"/>
            <a:ext cx="71755" cy="164592"/>
            <a:chOff x="338" y="10820"/>
            <a:chExt cx="113" cy="380"/>
          </a:xfrm>
          <a:solidFill>
            <a:srgbClr val="F37211"/>
          </a:solidFill>
        </p:grpSpPr>
        <p:sp>
          <p:nvSpPr>
            <p:cNvPr id="27" name="Freeform 26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78502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Benefits Comply – provide access to regulatory analysts and legal professionals unmatched in their depth of experience and ability to assist employers with a wide variety of employee benefits compliance related issues including: </a:t>
            </a:r>
          </a:p>
          <a:p>
            <a:r>
              <a:rPr lang="en-US" dirty="0"/>
              <a:t>Health Reform </a:t>
            </a:r>
          </a:p>
          <a:p>
            <a:r>
              <a:rPr lang="en-US" dirty="0"/>
              <a:t>HIPAA Privacy and Security </a:t>
            </a:r>
          </a:p>
          <a:p>
            <a:r>
              <a:rPr lang="en-US" dirty="0"/>
              <a:t>COBRA and State Continuation </a:t>
            </a:r>
          </a:p>
          <a:p>
            <a:r>
              <a:rPr lang="en-US" dirty="0"/>
              <a:t>ERISA </a:t>
            </a:r>
          </a:p>
          <a:p>
            <a:r>
              <a:rPr lang="en-US" dirty="0"/>
              <a:t>Section 125 </a:t>
            </a:r>
          </a:p>
          <a:p>
            <a:r>
              <a:rPr lang="en-US" dirty="0"/>
              <a:t>HIPAA Title I  </a:t>
            </a:r>
          </a:p>
          <a:p>
            <a:r>
              <a:rPr lang="en-US" dirty="0"/>
              <a:t>HRA and HSA rules and regulations </a:t>
            </a:r>
          </a:p>
          <a:p>
            <a:r>
              <a:rPr lang="en-US" dirty="0"/>
              <a:t>State Insurance Rules and Regulations</a:t>
            </a:r>
          </a:p>
        </p:txBody>
      </p:sp>
    </p:spTree>
    <p:extLst>
      <p:ext uri="{BB962C8B-B14F-4D97-AF65-F5344CB8AC3E}">
        <p14:creationId xmlns:p14="http://schemas.microsoft.com/office/powerpoint/2010/main" val="14493704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Think HR – combines the best in live human resource expertise with innovative online technology to deliver trusted HR knowledge solutions that enable organizations to thrive. </a:t>
            </a:r>
          </a:p>
          <a:p>
            <a:r>
              <a:rPr lang="en-US" dirty="0"/>
              <a:t>Learn Pro</a:t>
            </a:r>
          </a:p>
          <a:p>
            <a:r>
              <a:rPr lang="en-US" dirty="0"/>
              <a:t>Live Certified HR experts </a:t>
            </a:r>
          </a:p>
          <a:p>
            <a:r>
              <a:rPr lang="en-US" dirty="0"/>
              <a:t>Comply</a:t>
            </a:r>
          </a:p>
          <a:p>
            <a:r>
              <a:rPr lang="en-US" dirty="0"/>
              <a:t>Insight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http://insurica.thinkhrlive.com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6326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890973202"/>
              </p:ext>
            </p:extLst>
          </p:nvPr>
        </p:nvGraphicFramePr>
        <p:xfrm>
          <a:off x="1250795" y="2051764"/>
          <a:ext cx="9893288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00" y="3967486"/>
            <a:ext cx="3741805" cy="300639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Online Enrollment &amp; HR Support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6082" y="1081263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Simplifying the Day to Day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03704" y="2150884"/>
            <a:ext cx="71755" cy="164592"/>
            <a:chOff x="338" y="10820"/>
            <a:chExt cx="113" cy="380"/>
          </a:xfrm>
          <a:solidFill>
            <a:srgbClr val="EF7F7F"/>
          </a:solidFill>
        </p:grpSpPr>
        <p:sp>
          <p:nvSpPr>
            <p:cNvPr id="7" name="Freeform 6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06407" y="2494579"/>
            <a:ext cx="71755" cy="164592"/>
            <a:chOff x="338" y="10820"/>
            <a:chExt cx="113" cy="380"/>
          </a:xfrm>
          <a:solidFill>
            <a:srgbClr val="EE6868"/>
          </a:solidFill>
        </p:grpSpPr>
        <p:sp>
          <p:nvSpPr>
            <p:cNvPr id="11" name="Freeform 10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03704" y="2789891"/>
            <a:ext cx="71755" cy="164592"/>
            <a:chOff x="338" y="10820"/>
            <a:chExt cx="113" cy="380"/>
          </a:xfrm>
          <a:solidFill>
            <a:srgbClr val="EE5252"/>
          </a:solidFill>
        </p:grpSpPr>
        <p:sp>
          <p:nvSpPr>
            <p:cNvPr id="15" name="Freeform 14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03704" y="3082206"/>
            <a:ext cx="71755" cy="164592"/>
            <a:chOff x="338" y="10820"/>
            <a:chExt cx="113" cy="380"/>
          </a:xfrm>
          <a:solidFill>
            <a:srgbClr val="ED3B3B"/>
          </a:solidFill>
        </p:grpSpPr>
        <p:sp>
          <p:nvSpPr>
            <p:cNvPr id="17" name="Freeform 16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99105" y="3379857"/>
            <a:ext cx="71755" cy="164592"/>
            <a:chOff x="338" y="10820"/>
            <a:chExt cx="113" cy="380"/>
          </a:xfrm>
          <a:solidFill>
            <a:srgbClr val="EE2222"/>
          </a:solidFill>
        </p:grpSpPr>
        <p:sp>
          <p:nvSpPr>
            <p:cNvPr id="19" name="Freeform 18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839776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973590"/>
          </a:xfrm>
        </p:spPr>
        <p:txBody>
          <a:bodyPr/>
          <a:lstStyle/>
          <a:p>
            <a:r>
              <a:rPr lang="en-US" sz="2000" dirty="0"/>
              <a:t>Your broker should provide </a:t>
            </a:r>
            <a:r>
              <a:rPr lang="en-US" sz="2000" dirty="0">
                <a:hlinkClick r:id="rId2"/>
              </a:rPr>
              <a:t>open enrollment resources</a:t>
            </a:r>
            <a:r>
              <a:rPr lang="en-US" sz="2000" dirty="0"/>
              <a:t> like posters, payroll stuffers, videos, interactive tools and PowerPoint presentations designed to make open enrollment easy for employees.</a:t>
            </a:r>
          </a:p>
          <a:p>
            <a:pPr lvl="1"/>
            <a:r>
              <a:rPr lang="en-US" sz="2000" dirty="0"/>
              <a:t>These employee-facing resources are great for tasks like reminding employees about enrollment dates or explaining complex benefit topics.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7" y="3812654"/>
            <a:ext cx="177346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51" y="3724084"/>
            <a:ext cx="177346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48" y="3911508"/>
            <a:ext cx="2536710" cy="1911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74" y="3724084"/>
            <a:ext cx="2803022" cy="15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AN HSA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Health savings accounts (HSAs) are growing in popularity, so it’s critical that employees have the tools to understand this type of benefit.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2293" y="2716040"/>
            <a:ext cx="6248174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D3D3D"/>
                </a:solidFill>
              </a:rPr>
              <a:t>The </a:t>
            </a:r>
            <a:r>
              <a:rPr lang="en-US" sz="2000" dirty="0">
                <a:solidFill>
                  <a:srgbClr val="3D3D3D"/>
                </a:solidFill>
                <a:hlinkClick r:id="rId2"/>
              </a:rPr>
              <a:t>HSA Employee Resource Tool</a:t>
            </a:r>
            <a:r>
              <a:rPr lang="en-US" sz="2000" dirty="0">
                <a:solidFill>
                  <a:srgbClr val="3D3D3D"/>
                </a:solidFill>
              </a:rPr>
              <a:t> is an interactive tool that helps employees learn more about health care consumerism and explains the value of using an HSA to cover health costs.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D3D3D"/>
                </a:solidFill>
              </a:rPr>
              <a:t>Resources like this can help clients and their employees save money in the long term.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32" y="2881359"/>
            <a:ext cx="3375137" cy="193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7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Maxwell Health – </a:t>
            </a:r>
            <a:r>
              <a:rPr lang="en-US" sz="2800" dirty="0"/>
              <a:t>online enrollment platform that navigates complexities of HR and Benefits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632" y="276910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• Handling the mess of paperwork that accompanies open enrollment </a:t>
            </a:r>
          </a:p>
          <a:p>
            <a:r>
              <a:rPr lang="en-US" dirty="0"/>
              <a:t>• Low levels of employee participation in benefits offered </a:t>
            </a:r>
          </a:p>
          <a:p>
            <a:r>
              <a:rPr lang="en-US" dirty="0"/>
              <a:t>• Giving employees an easy, streamlined benefits enrollment experience </a:t>
            </a:r>
          </a:p>
          <a:p>
            <a:r>
              <a:rPr lang="en-US" dirty="0"/>
              <a:t>• Dealing with employee questions about benefits throughout the year </a:t>
            </a:r>
          </a:p>
          <a:p>
            <a:r>
              <a:rPr lang="en-US" dirty="0"/>
              <a:t>• Improving employee health resulting in lower costs for the employer </a:t>
            </a:r>
          </a:p>
          <a:p>
            <a:r>
              <a:rPr lang="en-US" dirty="0"/>
              <a:t>• Engaging employees in actually using their benefits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www.maxwellhealth.com/about/video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4782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4704" y="1166886"/>
            <a:ext cx="5319470" cy="688418"/>
          </a:xfrm>
          <a:prstGeom prst="rect">
            <a:avLst/>
          </a:prstGeom>
          <a:solidFill>
            <a:srgbClr val="1F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FOR EMPLOYEES</a:t>
            </a:r>
            <a:endParaRPr lang="en-US" b="1"/>
          </a:p>
        </p:txBody>
      </p:sp>
      <p:sp>
        <p:nvSpPr>
          <p:cNvPr id="13" name="Rectangle 12"/>
          <p:cNvSpPr/>
          <p:nvPr/>
        </p:nvSpPr>
        <p:spPr>
          <a:xfrm>
            <a:off x="6210678" y="1166886"/>
            <a:ext cx="5319470" cy="688418"/>
          </a:xfrm>
          <a:prstGeom prst="rect">
            <a:avLst/>
          </a:prstGeom>
          <a:solidFill>
            <a:srgbClr val="1F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FOR EMPLOYERS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193227" y="1891640"/>
            <a:ext cx="0" cy="3022883"/>
          </a:xfrm>
          <a:prstGeom prst="line">
            <a:avLst/>
          </a:prstGeom>
          <a:ln>
            <a:solidFill>
              <a:srgbClr val="1F5EA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94" y="1954049"/>
            <a:ext cx="1135003" cy="14630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612599" y="3407012"/>
            <a:ext cx="158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3"/>
              </a:rPr>
              <a:t>Voluntary Benefits - Employee Guide</a:t>
            </a:r>
            <a:endParaRPr lang="en-US" sz="1600" b="1"/>
          </a:p>
        </p:txBody>
      </p:sp>
      <p:sp>
        <p:nvSpPr>
          <p:cNvPr id="30" name="TextBox 29"/>
          <p:cNvSpPr txBox="1"/>
          <p:nvPr/>
        </p:nvSpPr>
        <p:spPr>
          <a:xfrm>
            <a:off x="1144769" y="5874621"/>
            <a:ext cx="10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4"/>
              </a:rPr>
              <a:t>Benefits Summary</a:t>
            </a:r>
            <a:endParaRPr lang="en-US" sz="1600" b="1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2" y="4401337"/>
            <a:ext cx="1133612" cy="14630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51681" y="3419401"/>
            <a:ext cx="1595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6"/>
              </a:rPr>
              <a:t>Benefits 101 Guide</a:t>
            </a:r>
            <a:endParaRPr lang="en-US" sz="1600" b="1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6" y="1954049"/>
            <a:ext cx="1134154" cy="14630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120" y="4661065"/>
            <a:ext cx="1131989" cy="85503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946082" y="5511731"/>
            <a:ext cx="1949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9"/>
              </a:rPr>
              <a:t>Health Plan Enrollment – Rules and Strategies Presentation </a:t>
            </a:r>
            <a:endParaRPr lang="en-US" sz="1600" b="1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48" y="1940053"/>
            <a:ext cx="1135003" cy="146301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078234" y="3434175"/>
            <a:ext cx="1584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1"/>
              </a:rPr>
              <a:t>Maximizing Open Enrollment for Employees</a:t>
            </a:r>
            <a:endParaRPr lang="en-US" sz="1600" b="1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62" y="1962889"/>
            <a:ext cx="1134154" cy="146192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271696" y="3431109"/>
            <a:ext cx="17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3"/>
              </a:rPr>
              <a:t>Annual Open Enrollment Checklist</a:t>
            </a:r>
            <a:endParaRPr lang="en-US" sz="1600" b="1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49" y="1961612"/>
            <a:ext cx="1134154" cy="146192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912608" y="3431099"/>
            <a:ext cx="1595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5"/>
              </a:rPr>
              <a:t>Employee Communication Timeline: HSAs</a:t>
            </a:r>
            <a:endParaRPr lang="en-US" sz="1600" b="1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75" y="4401337"/>
            <a:ext cx="1135003" cy="146301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91241" y="5863261"/>
            <a:ext cx="1584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7"/>
              </a:rPr>
              <a:t>Understanding a Health Savings Account (HSA)</a:t>
            </a:r>
            <a:endParaRPr lang="en-US" sz="1600" b="1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1" y="1968081"/>
            <a:ext cx="1135003" cy="146301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372223" y="3431109"/>
            <a:ext cx="158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19"/>
              </a:rPr>
              <a:t>Health Benefits Poster</a:t>
            </a:r>
            <a:endParaRPr lang="en-US" sz="1600" b="1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25" y="4401337"/>
            <a:ext cx="1134154" cy="146192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231058" y="5848535"/>
            <a:ext cx="188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1"/>
              </a:rPr>
              <a:t>Health Care Reform: Enrolling in Health Insurance Marketplaces</a:t>
            </a:r>
            <a:endParaRPr lang="en-US" sz="1600" b="1"/>
          </a:p>
        </p:txBody>
      </p:sp>
      <p:sp>
        <p:nvSpPr>
          <p:cNvPr id="61" name="TextBox 60"/>
          <p:cNvSpPr txBox="1"/>
          <p:nvPr/>
        </p:nvSpPr>
        <p:spPr>
          <a:xfrm>
            <a:off x="6370866" y="5863261"/>
            <a:ext cx="1595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2"/>
              </a:rPr>
              <a:t>DOL Audit Guide: Employee Benefit Plans</a:t>
            </a:r>
            <a:endParaRPr lang="en-US" sz="1600" b="1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24" y="4401337"/>
            <a:ext cx="1132535" cy="146303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838763" y="5874621"/>
            <a:ext cx="1743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hlinkClick r:id="rId24"/>
              </a:rPr>
              <a:t>Health Care Reform: Health Insurance Exchange Enrollment</a:t>
            </a:r>
            <a:endParaRPr lang="en-US" sz="1600" b="1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62" y="4401894"/>
            <a:ext cx="1134154" cy="14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1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Communications &amp; Marketing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354782" y="2099036"/>
            <a:ext cx="3581199" cy="1597482"/>
          </a:xfrm>
        </p:spPr>
        <p:txBody>
          <a:bodyPr anchor="t">
            <a:normAutofit/>
          </a:bodyPr>
          <a:lstStyle/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Health &amp; Wellness Information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Healthy Lifestyles/Fitness Programs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Employee Newsletters &amp; Videos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Employee Communications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082" y="1081263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For Employee Engagement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353828427"/>
              </p:ext>
            </p:extLst>
          </p:nvPr>
        </p:nvGraphicFramePr>
        <p:xfrm>
          <a:off x="1103973" y="2040614"/>
          <a:ext cx="10040111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5" y="4175295"/>
            <a:ext cx="1526411" cy="1975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86" y="4170639"/>
            <a:ext cx="1568705" cy="20342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27" y="4638464"/>
            <a:ext cx="1532736" cy="1983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904092" y="2187433"/>
            <a:ext cx="71755" cy="164592"/>
            <a:chOff x="338" y="10820"/>
            <a:chExt cx="113" cy="380"/>
          </a:xfrm>
          <a:solidFill>
            <a:srgbClr val="89618D"/>
          </a:solidFill>
        </p:grpSpPr>
        <p:sp>
          <p:nvSpPr>
            <p:cNvPr id="15" name="Freeform 14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04092" y="2488906"/>
            <a:ext cx="71755" cy="164592"/>
            <a:chOff x="338" y="10820"/>
            <a:chExt cx="113" cy="380"/>
          </a:xfrm>
          <a:solidFill>
            <a:srgbClr val="7E4D83"/>
          </a:solidFill>
        </p:grpSpPr>
        <p:sp>
          <p:nvSpPr>
            <p:cNvPr id="17" name="Freeform 16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091" y="2790379"/>
            <a:ext cx="71755" cy="164592"/>
            <a:chOff x="338" y="10820"/>
            <a:chExt cx="113" cy="380"/>
          </a:xfrm>
          <a:solidFill>
            <a:srgbClr val="7E4084"/>
          </a:solidFill>
        </p:grpSpPr>
        <p:sp>
          <p:nvSpPr>
            <p:cNvPr id="19" name="Freeform 18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4091" y="3130756"/>
            <a:ext cx="71755" cy="164592"/>
            <a:chOff x="338" y="10820"/>
            <a:chExt cx="113" cy="380"/>
          </a:xfrm>
          <a:solidFill>
            <a:srgbClr val="7F3383"/>
          </a:solidFill>
        </p:grpSpPr>
        <p:sp>
          <p:nvSpPr>
            <p:cNvPr id="22" name="Freeform 21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72953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Wellness Progra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5" y="3417888"/>
            <a:ext cx="30163" cy="22225"/>
          </a:xfrm>
          <a:prstGeom prst="rect">
            <a:avLst/>
          </a:prstGeom>
        </p:spPr>
      </p:pic>
      <p:pic>
        <p:nvPicPr>
          <p:cNvPr id="5" name="Wellness Progra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788" y="1848579"/>
            <a:ext cx="6091709" cy="43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81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Insurance Guidance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27914" y="2040612"/>
            <a:ext cx="3581199" cy="2387984"/>
          </a:xfrm>
        </p:spPr>
        <p:txBody>
          <a:bodyPr anchor="t">
            <a:normAutofit/>
          </a:bodyPr>
          <a:lstStyle/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Quote Plans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Claims &amp; Billing Assistance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Negotiate Renewal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Plan Comparison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Coverage &amp; Policy Expertise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400"/>
              <a:t>Application Submission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6082" y="1081262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From a Trusted Source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8529795"/>
              </p:ext>
            </p:extLst>
          </p:nvPr>
        </p:nvGraphicFramePr>
        <p:xfrm>
          <a:off x="1103973" y="2040611"/>
          <a:ext cx="10040111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94" y="3523210"/>
            <a:ext cx="1583495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60" y="4098090"/>
            <a:ext cx="1601125" cy="20718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62" y="4094388"/>
            <a:ext cx="1645329" cy="2126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59" y="4564684"/>
            <a:ext cx="1607603" cy="2073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876097" y="2110644"/>
            <a:ext cx="71755" cy="164592"/>
            <a:chOff x="338" y="10820"/>
            <a:chExt cx="113" cy="380"/>
          </a:xfrm>
          <a:solidFill>
            <a:srgbClr val="91CBF2"/>
          </a:solidFill>
        </p:grpSpPr>
        <p:sp>
          <p:nvSpPr>
            <p:cNvPr id="11" name="Freeform 10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8799" y="2430501"/>
            <a:ext cx="71755" cy="164592"/>
            <a:chOff x="338" y="10820"/>
            <a:chExt cx="113" cy="380"/>
          </a:xfrm>
          <a:solidFill>
            <a:srgbClr val="79C2F2"/>
          </a:solidFill>
        </p:grpSpPr>
        <p:sp>
          <p:nvSpPr>
            <p:cNvPr id="16" name="Freeform 15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76097" y="2746267"/>
            <a:ext cx="71755" cy="164592"/>
            <a:chOff x="338" y="10820"/>
            <a:chExt cx="113" cy="380"/>
          </a:xfrm>
          <a:solidFill>
            <a:srgbClr val="60BBEF"/>
          </a:solidFill>
        </p:grpSpPr>
        <p:sp>
          <p:nvSpPr>
            <p:cNvPr id="18" name="Freeform 17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76097" y="3062531"/>
            <a:ext cx="71755" cy="164592"/>
            <a:chOff x="338" y="10820"/>
            <a:chExt cx="113" cy="380"/>
          </a:xfrm>
          <a:solidFill>
            <a:srgbClr val="49AEF2"/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76097" y="3378297"/>
            <a:ext cx="71755" cy="164592"/>
            <a:chOff x="338" y="10820"/>
            <a:chExt cx="113" cy="380"/>
          </a:xfrm>
          <a:solidFill>
            <a:srgbClr val="33A5F2"/>
          </a:solidFill>
        </p:grpSpPr>
        <p:sp>
          <p:nvSpPr>
            <p:cNvPr id="22" name="Freeform 21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76097" y="3691643"/>
            <a:ext cx="71755" cy="164592"/>
            <a:chOff x="338" y="10820"/>
            <a:chExt cx="113" cy="380"/>
          </a:xfrm>
          <a:solidFill>
            <a:srgbClr val="2296F3"/>
          </a:solidFill>
        </p:grpSpPr>
        <p:sp>
          <p:nvSpPr>
            <p:cNvPr id="24" name="Freeform 23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369224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Claims Analytics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6082" y="1081263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Simplifying the Day to Day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39968275"/>
              </p:ext>
            </p:extLst>
          </p:nvPr>
        </p:nvGraphicFramePr>
        <p:xfrm>
          <a:off x="1103973" y="2040614"/>
          <a:ext cx="10040111" cy="45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94" y="3523210"/>
            <a:ext cx="1583495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9" y="3950346"/>
            <a:ext cx="1616517" cy="20913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62" y="3854508"/>
            <a:ext cx="1802759" cy="2277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03" y="4411205"/>
            <a:ext cx="1624509" cy="2103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905445" y="2099505"/>
            <a:ext cx="71755" cy="164592"/>
            <a:chOff x="338" y="10820"/>
            <a:chExt cx="113" cy="380"/>
          </a:xfrm>
          <a:solidFill>
            <a:srgbClr val="91BE78"/>
          </a:solidFill>
        </p:grpSpPr>
        <p:sp>
          <p:nvSpPr>
            <p:cNvPr id="10" name="Freeform 9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05445" y="2424616"/>
            <a:ext cx="71755" cy="164592"/>
            <a:chOff x="338" y="10820"/>
            <a:chExt cx="113" cy="380"/>
          </a:xfrm>
          <a:solidFill>
            <a:srgbClr val="79BE52"/>
          </a:solidFill>
        </p:grpSpPr>
        <p:sp>
          <p:nvSpPr>
            <p:cNvPr id="12" name="Freeform 11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05445" y="2743940"/>
            <a:ext cx="71755" cy="164592"/>
            <a:chOff x="338" y="10820"/>
            <a:chExt cx="113" cy="380"/>
          </a:xfrm>
          <a:solidFill>
            <a:srgbClr val="6DBE40"/>
          </a:solidFill>
        </p:grpSpPr>
        <p:sp>
          <p:nvSpPr>
            <p:cNvPr id="18" name="Freeform 17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5445" y="3066085"/>
            <a:ext cx="71755" cy="164592"/>
            <a:chOff x="338" y="10820"/>
            <a:chExt cx="113" cy="380"/>
          </a:xfrm>
          <a:solidFill>
            <a:srgbClr val="5DB436"/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11586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HR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Most small and medium sized businesses need HR support.</a:t>
            </a:r>
          </a:p>
          <a:p>
            <a:pPr lvl="2"/>
            <a:r>
              <a:rPr lang="en-US" sz="1900" dirty="0"/>
              <a:t>HR professionals expect more from their broker than insurance quotes and open enrollment materials.  Your broker should speak with you about your top HR challenges.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sz="2000" dirty="0"/>
              <a:t>With state and federal regulations becoming increasingly complex, providing basic compliance assistance is an easy way to help HR professionals.</a:t>
            </a:r>
          </a:p>
          <a:p>
            <a:pPr lvl="2"/>
            <a:r>
              <a:rPr lang="en-US" sz="1900" dirty="0"/>
              <a:t>Many HR departments handle compliance tasks, despite it not being their specialty. This makes them rely on their brokers even more for guidance.</a:t>
            </a:r>
          </a:p>
          <a:p>
            <a:pPr marL="914400" lvl="2" indent="0">
              <a:buNone/>
            </a:pPr>
            <a:endParaRPr lang="en-US" sz="1900" dirty="0"/>
          </a:p>
          <a:p>
            <a:r>
              <a:rPr lang="en-US" sz="2000" dirty="0"/>
              <a:t>According to the </a:t>
            </a:r>
            <a:r>
              <a:rPr lang="en-US" sz="2000" dirty="0">
                <a:hlinkClick r:id="rId2"/>
              </a:rPr>
              <a:t>Broker Services Survey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1F5EA8"/>
                </a:solidFill>
              </a:rPr>
              <a:t>99 percent of employers</a:t>
            </a:r>
            <a:r>
              <a:rPr lang="en-US" sz="2000" dirty="0"/>
              <a:t> want their broker to answer compliance-related questions and provide legislative updates.</a:t>
            </a:r>
          </a:p>
        </p:txBody>
      </p:sp>
    </p:spTree>
    <p:extLst>
      <p:ext uri="{BB962C8B-B14F-4D97-AF65-F5344CB8AC3E}">
        <p14:creationId xmlns:p14="http://schemas.microsoft.com/office/powerpoint/2010/main" val="165732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23" y="1783830"/>
            <a:ext cx="2125526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 TRUSTED ADVISOR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293" y="1310186"/>
            <a:ext cx="6157937" cy="5076966"/>
          </a:xfrm>
        </p:spPr>
        <p:txBody>
          <a:bodyPr>
            <a:normAutofit/>
          </a:bodyPr>
          <a:lstStyle/>
          <a:p>
            <a:r>
              <a:rPr lang="en-US" sz="2200" dirty="0"/>
              <a:t>Helping clients with their HR challenges will  position the broker as a trusted advisor and indispensable resource. </a:t>
            </a:r>
          </a:p>
          <a:p>
            <a:pPr lvl="2"/>
            <a:r>
              <a:rPr lang="en-US" sz="1900" dirty="0"/>
              <a:t>Your broker should have access to and provide resources to tackle major HR concerns, like compliance.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sz="2000" dirty="0"/>
              <a:t>The </a:t>
            </a:r>
            <a:r>
              <a:rPr lang="en-US" sz="2000" dirty="0">
                <a:hlinkClick r:id="rId3"/>
              </a:rPr>
              <a:t>Compliance Bulletin</a:t>
            </a:r>
            <a:r>
              <a:rPr lang="en-US" sz="2000" dirty="0"/>
              <a:t> and </a:t>
            </a:r>
            <a:r>
              <a:rPr lang="en-US" sz="2000" dirty="0">
                <a:hlinkClick r:id="rId4"/>
              </a:rPr>
              <a:t>Compliance Overview</a:t>
            </a:r>
            <a:r>
              <a:rPr lang="en-US" sz="2000" dirty="0"/>
              <a:t> series offered by </a:t>
            </a:r>
            <a:r>
              <a:rPr lang="en-US" sz="2000" dirty="0" err="1"/>
              <a:t>Zywave</a:t>
            </a:r>
            <a:r>
              <a:rPr lang="en-US" sz="2000" dirty="0"/>
              <a:t> cover a wide range of issues, including paid sick leave, discrimination and health care reform rules.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53" y="3344149"/>
            <a:ext cx="212813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5134227"/>
          </a:xfrm>
        </p:spPr>
        <p:txBody>
          <a:bodyPr>
            <a:normAutofit/>
          </a:bodyPr>
          <a:lstStyle/>
          <a:p>
            <a:r>
              <a:rPr lang="en-US" sz="3000" dirty="0"/>
              <a:t>HR challenges go well beyond benefits compliance, and clients need your help solving them.</a:t>
            </a:r>
            <a:endParaRPr lang="en-US" dirty="0"/>
          </a:p>
          <a:p>
            <a:r>
              <a:rPr lang="en-US" sz="2200" dirty="0"/>
              <a:t>Broker Briefcase offers solutions to the most complex HR concerns, including the following: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hlinkClick r:id="rId2"/>
              </a:rPr>
              <a:t>Understanding employee leave laws</a:t>
            </a:r>
            <a:endParaRPr lang="en-US" dirty="0"/>
          </a:p>
          <a:p>
            <a:pPr lvl="2">
              <a:lnSpc>
                <a:spcPct val="150000"/>
              </a:lnSpc>
            </a:pPr>
            <a:r>
              <a:rPr lang="en-US" dirty="0">
                <a:hlinkClick r:id="rId3"/>
              </a:rPr>
              <a:t>Developing an employee handbook</a:t>
            </a:r>
            <a:endParaRPr lang="en-US" dirty="0"/>
          </a:p>
          <a:p>
            <a:pPr lvl="2">
              <a:lnSpc>
                <a:spcPct val="150000"/>
              </a:lnSpc>
            </a:pPr>
            <a:r>
              <a:rPr lang="en-US" dirty="0">
                <a:hlinkClick r:id="rId4"/>
              </a:rPr>
              <a:t>Staying informed on regulatory updates</a:t>
            </a:r>
            <a:endParaRPr lang="en-US" dirty="0"/>
          </a:p>
          <a:p>
            <a:pPr lvl="2">
              <a:lnSpc>
                <a:spcPct val="150000"/>
              </a:lnSpc>
            </a:pPr>
            <a:r>
              <a:rPr lang="en-US" dirty="0">
                <a:hlinkClick r:id="rId5"/>
              </a:rPr>
              <a:t>Providing employee communication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2" y="3324490"/>
            <a:ext cx="2125526" cy="273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44" y="3896519"/>
            <a:ext cx="2125526" cy="273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JUST COMPLIANCE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21" y="3119077"/>
            <a:ext cx="2125526" cy="273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84" y="3691106"/>
            <a:ext cx="2125526" cy="27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5097157"/>
          </a:xfrm>
        </p:spPr>
        <p:txBody>
          <a:bodyPr/>
          <a:lstStyle/>
          <a:p>
            <a:r>
              <a:rPr lang="en-US" sz="2000" dirty="0"/>
              <a:t>Even the most skilled HR professionals have trouble staying up to date on regulatory and legislative developments.</a:t>
            </a:r>
          </a:p>
          <a:p>
            <a:r>
              <a:rPr lang="en-US" sz="2000" dirty="0"/>
              <a:t>Use timely series like </a:t>
            </a:r>
            <a:r>
              <a:rPr lang="en-US" sz="2000" dirty="0">
                <a:hlinkClick r:id="rId2"/>
              </a:rPr>
              <a:t>HR Brief</a:t>
            </a:r>
            <a:r>
              <a:rPr lang="en-US" sz="2000" dirty="0"/>
              <a:t>, </a:t>
            </a:r>
            <a:r>
              <a:rPr lang="en-US" sz="2000" dirty="0">
                <a:hlinkClick r:id="rId3"/>
              </a:rPr>
              <a:t>HR Insights</a:t>
            </a:r>
            <a:r>
              <a:rPr lang="en-US" sz="2000" dirty="0"/>
              <a:t> and </a:t>
            </a:r>
            <a:r>
              <a:rPr lang="en-US" sz="2000" dirty="0">
                <a:hlinkClick r:id="rId4"/>
              </a:rPr>
              <a:t>Benefits Buzz</a:t>
            </a:r>
            <a:r>
              <a:rPr lang="en-US" sz="2000" dirty="0"/>
              <a:t> to keep clients current on the latest HR news. </a:t>
            </a:r>
          </a:p>
          <a:p>
            <a:pPr lvl="2"/>
            <a:r>
              <a:rPr lang="en-US" sz="2000" dirty="0"/>
              <a:t>Consider sending these series to clients on a monthly basis so they never have to worry about missing important updates.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34" y="4244452"/>
            <a:ext cx="177610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94" y="4244452"/>
            <a:ext cx="1771272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64" y="4244452"/>
            <a:ext cx="177127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9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 dirty="0"/>
              <a:t>Typical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79" y="1828801"/>
            <a:ext cx="2910471" cy="3200400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Quote Plans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Claims &amp; Billing Assistance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Negotiate Renewal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Plan Comparison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Coverage &amp; Policy Expertise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Application Submission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6082" y="1081262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From Brokers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64769" y="2428091"/>
            <a:ext cx="71755" cy="182880"/>
            <a:chOff x="338" y="10820"/>
            <a:chExt cx="113" cy="380"/>
          </a:xfrm>
        </p:grpSpPr>
        <p:sp>
          <p:nvSpPr>
            <p:cNvPr id="7" name="Freeform 6"/>
            <p:cNvSpPr/>
            <p:nvPr/>
          </p:nvSpPr>
          <p:spPr bwMode="auto">
            <a:xfrm>
              <a:off x="338" y="1082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200 10820"/>
                <a:gd name="T3" fmla="*/ 11200 h 380"/>
                <a:gd name="T4" fmla="+- 0 338 338"/>
                <a:gd name="T5" fmla="*/ T4 w 113"/>
                <a:gd name="T6" fmla="+- 0 11200 10820"/>
                <a:gd name="T7" fmla="*/ 11200 h 380"/>
                <a:gd name="T8" fmla="+- 0 338 338"/>
                <a:gd name="T9" fmla="*/ T8 w 113"/>
                <a:gd name="T10" fmla="+- 0 10820 10820"/>
                <a:gd name="T11" fmla="*/ 10820 h 380"/>
                <a:gd name="T12" fmla="+- 0 450 338"/>
                <a:gd name="T13" fmla="*/ T12 w 113"/>
                <a:gd name="T14" fmla="+- 0 10820 10820"/>
                <a:gd name="T15" fmla="*/ 10820 h 380"/>
                <a:gd name="T16" fmla="+- 0 450 338"/>
                <a:gd name="T17" fmla="*/ T16 w 113"/>
                <a:gd name="T18" fmla="+- 0 11200 10820"/>
                <a:gd name="T19" fmla="*/ 1120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91C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64768" y="2788720"/>
            <a:ext cx="71755" cy="182880"/>
            <a:chOff x="338" y="11200"/>
            <a:chExt cx="113" cy="380"/>
          </a:xfrm>
        </p:grpSpPr>
        <p:sp>
          <p:nvSpPr>
            <p:cNvPr id="9" name="Freeform 8"/>
            <p:cNvSpPr/>
            <p:nvPr/>
          </p:nvSpPr>
          <p:spPr bwMode="auto">
            <a:xfrm>
              <a:off x="338" y="11200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579 11200"/>
                <a:gd name="T3" fmla="*/ 11579 h 380"/>
                <a:gd name="T4" fmla="+- 0 338 338"/>
                <a:gd name="T5" fmla="*/ T4 w 113"/>
                <a:gd name="T6" fmla="+- 0 11579 11200"/>
                <a:gd name="T7" fmla="*/ 11579 h 380"/>
                <a:gd name="T8" fmla="+- 0 338 338"/>
                <a:gd name="T9" fmla="*/ T8 w 113"/>
                <a:gd name="T10" fmla="+- 0 11200 11200"/>
                <a:gd name="T11" fmla="*/ 11200 h 380"/>
                <a:gd name="T12" fmla="+- 0 450 338"/>
                <a:gd name="T13" fmla="*/ T12 w 113"/>
                <a:gd name="T14" fmla="+- 0 11200 11200"/>
                <a:gd name="T15" fmla="*/ 11200 h 380"/>
                <a:gd name="T16" fmla="+- 0 450 338"/>
                <a:gd name="T17" fmla="*/ T16 w 113"/>
                <a:gd name="T18" fmla="+- 0 11579 11200"/>
                <a:gd name="T19" fmla="*/ 11579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79"/>
                  </a:moveTo>
                  <a:lnTo>
                    <a:pt x="0" y="379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79"/>
                  </a:lnTo>
                  <a:close/>
                </a:path>
              </a:pathLst>
            </a:custGeom>
            <a:solidFill>
              <a:srgbClr val="77C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4768" y="3146347"/>
            <a:ext cx="71755" cy="182880"/>
            <a:chOff x="338" y="11579"/>
            <a:chExt cx="113" cy="380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8" y="11579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1959 11579"/>
                <a:gd name="T3" fmla="*/ 11959 h 380"/>
                <a:gd name="T4" fmla="+- 0 338 338"/>
                <a:gd name="T5" fmla="*/ T4 w 113"/>
                <a:gd name="T6" fmla="+- 0 11959 11579"/>
                <a:gd name="T7" fmla="*/ 11959 h 380"/>
                <a:gd name="T8" fmla="+- 0 338 338"/>
                <a:gd name="T9" fmla="*/ T8 w 113"/>
                <a:gd name="T10" fmla="+- 0 11579 11579"/>
                <a:gd name="T11" fmla="*/ 11579 h 380"/>
                <a:gd name="T12" fmla="+- 0 450 338"/>
                <a:gd name="T13" fmla="*/ T12 w 113"/>
                <a:gd name="T14" fmla="+- 0 11579 11579"/>
                <a:gd name="T15" fmla="*/ 11579 h 380"/>
                <a:gd name="T16" fmla="+- 0 450 338"/>
                <a:gd name="T17" fmla="*/ T16 w 113"/>
                <a:gd name="T18" fmla="+- 0 11959 11579"/>
                <a:gd name="T19" fmla="*/ 11959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60BA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64768" y="3526982"/>
            <a:ext cx="71755" cy="182880"/>
            <a:chOff x="338" y="11944"/>
            <a:chExt cx="113" cy="380"/>
          </a:xfrm>
        </p:grpSpPr>
        <p:sp>
          <p:nvSpPr>
            <p:cNvPr id="13" name="Freeform 12"/>
            <p:cNvSpPr/>
            <p:nvPr/>
          </p:nvSpPr>
          <p:spPr bwMode="auto">
            <a:xfrm>
              <a:off x="338" y="11944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2323 11944"/>
                <a:gd name="T3" fmla="*/ 12323 h 380"/>
                <a:gd name="T4" fmla="+- 0 338 338"/>
                <a:gd name="T5" fmla="*/ T4 w 113"/>
                <a:gd name="T6" fmla="+- 0 12323 11944"/>
                <a:gd name="T7" fmla="*/ 12323 h 380"/>
                <a:gd name="T8" fmla="+- 0 338 338"/>
                <a:gd name="T9" fmla="*/ T8 w 113"/>
                <a:gd name="T10" fmla="+- 0 11944 11944"/>
                <a:gd name="T11" fmla="*/ 11944 h 380"/>
                <a:gd name="T12" fmla="+- 0 450 338"/>
                <a:gd name="T13" fmla="*/ T12 w 113"/>
                <a:gd name="T14" fmla="+- 0 11944 11944"/>
                <a:gd name="T15" fmla="*/ 11944 h 380"/>
                <a:gd name="T16" fmla="+- 0 450 338"/>
                <a:gd name="T17" fmla="*/ T16 w 113"/>
                <a:gd name="T18" fmla="+- 0 12323 11944"/>
                <a:gd name="T19" fmla="*/ 12323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79"/>
                  </a:moveTo>
                  <a:lnTo>
                    <a:pt x="0" y="379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79"/>
                  </a:lnTo>
                  <a:close/>
                </a:path>
              </a:pathLst>
            </a:custGeom>
            <a:solidFill>
              <a:srgbClr val="49A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64768" y="3884610"/>
            <a:ext cx="71755" cy="182880"/>
            <a:chOff x="338" y="12323"/>
            <a:chExt cx="113" cy="380"/>
          </a:xfrm>
        </p:grpSpPr>
        <p:sp>
          <p:nvSpPr>
            <p:cNvPr id="15" name="Freeform 14"/>
            <p:cNvSpPr/>
            <p:nvPr/>
          </p:nvSpPr>
          <p:spPr bwMode="auto">
            <a:xfrm>
              <a:off x="338" y="12323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2703 12323"/>
                <a:gd name="T3" fmla="*/ 12703 h 380"/>
                <a:gd name="T4" fmla="+- 0 338 338"/>
                <a:gd name="T5" fmla="*/ T4 w 113"/>
                <a:gd name="T6" fmla="+- 0 12703 12323"/>
                <a:gd name="T7" fmla="*/ 12703 h 380"/>
                <a:gd name="T8" fmla="+- 0 338 338"/>
                <a:gd name="T9" fmla="*/ T8 w 113"/>
                <a:gd name="T10" fmla="+- 0 12323 12323"/>
                <a:gd name="T11" fmla="*/ 12323 h 380"/>
                <a:gd name="T12" fmla="+- 0 450 338"/>
                <a:gd name="T13" fmla="*/ T12 w 113"/>
                <a:gd name="T14" fmla="+- 0 12323 12323"/>
                <a:gd name="T15" fmla="*/ 12323 h 380"/>
                <a:gd name="T16" fmla="+- 0 450 338"/>
                <a:gd name="T17" fmla="*/ T16 w 113"/>
                <a:gd name="T18" fmla="+- 0 12703 12323"/>
                <a:gd name="T19" fmla="*/ 12703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33A5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64768" y="4253494"/>
            <a:ext cx="71755" cy="182880"/>
            <a:chOff x="338" y="12703"/>
            <a:chExt cx="113" cy="380"/>
          </a:xfrm>
        </p:grpSpPr>
        <p:sp>
          <p:nvSpPr>
            <p:cNvPr id="17" name="Freeform 16"/>
            <p:cNvSpPr/>
            <p:nvPr/>
          </p:nvSpPr>
          <p:spPr bwMode="auto">
            <a:xfrm>
              <a:off x="338" y="12703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13083 12703"/>
                <a:gd name="T3" fmla="*/ 13083 h 380"/>
                <a:gd name="T4" fmla="+- 0 338 338"/>
                <a:gd name="T5" fmla="*/ T4 w 113"/>
                <a:gd name="T6" fmla="+- 0 13083 12703"/>
                <a:gd name="T7" fmla="*/ 13083 h 380"/>
                <a:gd name="T8" fmla="+- 0 338 338"/>
                <a:gd name="T9" fmla="*/ T8 w 113"/>
                <a:gd name="T10" fmla="+- 0 12703 12703"/>
                <a:gd name="T11" fmla="*/ 12703 h 380"/>
                <a:gd name="T12" fmla="+- 0 450 338"/>
                <a:gd name="T13" fmla="*/ T12 w 113"/>
                <a:gd name="T14" fmla="+- 0 12703 12703"/>
                <a:gd name="T15" fmla="*/ 12703 h 380"/>
                <a:gd name="T16" fmla="+- 0 450 338"/>
                <a:gd name="T17" fmla="*/ T16 w 113"/>
                <a:gd name="T18" fmla="+- 0 13083 12703"/>
                <a:gd name="T19" fmla="*/ 13083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219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1378701"/>
            <a:ext cx="4999760" cy="48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3971" y="125033"/>
            <a:ext cx="10040112" cy="1325563"/>
          </a:xfrm>
        </p:spPr>
        <p:txBody>
          <a:bodyPr/>
          <a:lstStyle/>
          <a:p>
            <a:r>
              <a:rPr lang="en-US"/>
              <a:t>Typical Services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93179" y="1828801"/>
            <a:ext cx="2910471" cy="3200400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Vacation Tracking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Online Enrollment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Onboarding/</a:t>
            </a:r>
            <a:r>
              <a:rPr lang="en-US" sz="1400" dirty="0" err="1"/>
              <a:t>Offboarding</a:t>
            </a:r>
            <a:r>
              <a:rPr lang="en-US" sz="1400" dirty="0"/>
              <a:t> Assistance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ACA Compliance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6082" y="1081263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From Technology Companies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56" y="1441573"/>
            <a:ext cx="4761909" cy="47548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52895" y="2691738"/>
            <a:ext cx="71755" cy="182880"/>
            <a:chOff x="338" y="7071"/>
            <a:chExt cx="113" cy="380"/>
          </a:xfrm>
        </p:grpSpPr>
        <p:sp>
          <p:nvSpPr>
            <p:cNvPr id="22" name="Freeform 21"/>
            <p:cNvSpPr/>
            <p:nvPr/>
          </p:nvSpPr>
          <p:spPr bwMode="auto">
            <a:xfrm>
              <a:off x="338" y="7071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7451 7071"/>
                <a:gd name="T3" fmla="*/ 7451 h 380"/>
                <a:gd name="T4" fmla="+- 0 338 338"/>
                <a:gd name="T5" fmla="*/ T4 w 113"/>
                <a:gd name="T6" fmla="+- 0 7451 7071"/>
                <a:gd name="T7" fmla="*/ 7451 h 380"/>
                <a:gd name="T8" fmla="+- 0 338 338"/>
                <a:gd name="T9" fmla="*/ T8 w 113"/>
                <a:gd name="T10" fmla="+- 0 7071 7071"/>
                <a:gd name="T11" fmla="*/ 7071 h 380"/>
                <a:gd name="T12" fmla="+- 0 450 338"/>
                <a:gd name="T13" fmla="*/ T12 w 113"/>
                <a:gd name="T14" fmla="+- 0 7071 7071"/>
                <a:gd name="T15" fmla="*/ 7071 h 380"/>
                <a:gd name="T16" fmla="+- 0 450 338"/>
                <a:gd name="T17" fmla="*/ T16 w 113"/>
                <a:gd name="T18" fmla="+- 0 7451 7071"/>
                <a:gd name="T19" fmla="*/ 7451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F4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52895" y="3049999"/>
            <a:ext cx="71755" cy="182880"/>
            <a:chOff x="338" y="7451"/>
            <a:chExt cx="113" cy="380"/>
          </a:xfrm>
        </p:grpSpPr>
        <p:sp>
          <p:nvSpPr>
            <p:cNvPr id="24" name="Freeform 23"/>
            <p:cNvSpPr/>
            <p:nvPr/>
          </p:nvSpPr>
          <p:spPr bwMode="auto">
            <a:xfrm>
              <a:off x="338" y="7451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7831 7451"/>
                <a:gd name="T3" fmla="*/ 7831 h 380"/>
                <a:gd name="T4" fmla="+- 0 338 338"/>
                <a:gd name="T5" fmla="*/ T4 w 113"/>
                <a:gd name="T6" fmla="+- 0 7831 7451"/>
                <a:gd name="T7" fmla="*/ 7831 h 380"/>
                <a:gd name="T8" fmla="+- 0 338 338"/>
                <a:gd name="T9" fmla="*/ T8 w 113"/>
                <a:gd name="T10" fmla="+- 0 7451 7451"/>
                <a:gd name="T11" fmla="*/ 7451 h 380"/>
                <a:gd name="T12" fmla="+- 0 450 338"/>
                <a:gd name="T13" fmla="*/ T12 w 113"/>
                <a:gd name="T14" fmla="+- 0 7451 7451"/>
                <a:gd name="T15" fmla="*/ 7451 h 380"/>
                <a:gd name="T16" fmla="+- 0 450 338"/>
                <a:gd name="T17" fmla="*/ T16 w 113"/>
                <a:gd name="T18" fmla="+- 0 7831 7451"/>
                <a:gd name="T19" fmla="*/ 7831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80"/>
                  </a:moveTo>
                  <a:lnTo>
                    <a:pt x="0" y="380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80"/>
                  </a:lnTo>
                  <a:close/>
                </a:path>
              </a:pathLst>
            </a:custGeom>
            <a:solidFill>
              <a:srgbClr val="F4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52895" y="3418892"/>
            <a:ext cx="71755" cy="182880"/>
            <a:chOff x="338" y="7831"/>
            <a:chExt cx="113" cy="380"/>
          </a:xfrm>
        </p:grpSpPr>
        <p:sp>
          <p:nvSpPr>
            <p:cNvPr id="26" name="Freeform 25"/>
            <p:cNvSpPr/>
            <p:nvPr/>
          </p:nvSpPr>
          <p:spPr bwMode="auto">
            <a:xfrm>
              <a:off x="338" y="7831"/>
              <a:ext cx="113" cy="380"/>
            </a:xfrm>
            <a:custGeom>
              <a:avLst/>
              <a:gdLst>
                <a:gd name="T0" fmla="+- 0 450 338"/>
                <a:gd name="T1" fmla="*/ T0 w 113"/>
                <a:gd name="T2" fmla="+- 0 8210 7831"/>
                <a:gd name="T3" fmla="*/ 8210 h 380"/>
                <a:gd name="T4" fmla="+- 0 338 338"/>
                <a:gd name="T5" fmla="*/ T4 w 113"/>
                <a:gd name="T6" fmla="+- 0 8210 7831"/>
                <a:gd name="T7" fmla="*/ 8210 h 380"/>
                <a:gd name="T8" fmla="+- 0 338 338"/>
                <a:gd name="T9" fmla="*/ T8 w 113"/>
                <a:gd name="T10" fmla="+- 0 7831 7831"/>
                <a:gd name="T11" fmla="*/ 7831 h 380"/>
                <a:gd name="T12" fmla="+- 0 450 338"/>
                <a:gd name="T13" fmla="*/ T12 w 113"/>
                <a:gd name="T14" fmla="+- 0 7831 7831"/>
                <a:gd name="T15" fmla="*/ 7831 h 380"/>
                <a:gd name="T16" fmla="+- 0 450 338"/>
                <a:gd name="T17" fmla="*/ T16 w 113"/>
                <a:gd name="T18" fmla="+- 0 8210 7831"/>
                <a:gd name="T19" fmla="*/ 8210 h 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13" h="380">
                  <a:moveTo>
                    <a:pt x="112" y="379"/>
                  </a:moveTo>
                  <a:lnTo>
                    <a:pt x="0" y="379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379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Freeform 26"/>
          <p:cNvSpPr/>
          <p:nvPr/>
        </p:nvSpPr>
        <p:spPr bwMode="auto">
          <a:xfrm>
            <a:off x="1552895" y="3989807"/>
            <a:ext cx="71755" cy="182880"/>
          </a:xfrm>
          <a:custGeom>
            <a:avLst/>
            <a:gdLst>
              <a:gd name="T0" fmla="+- 0 450 338"/>
              <a:gd name="T1" fmla="*/ T0 w 113"/>
              <a:gd name="T2" fmla="+- 0 4981 4601"/>
              <a:gd name="T3" fmla="*/ 4981 h 380"/>
              <a:gd name="T4" fmla="+- 0 338 338"/>
              <a:gd name="T5" fmla="*/ T4 w 113"/>
              <a:gd name="T6" fmla="+- 0 4981 4601"/>
              <a:gd name="T7" fmla="*/ 4981 h 380"/>
              <a:gd name="T8" fmla="+- 0 338 338"/>
              <a:gd name="T9" fmla="*/ T8 w 113"/>
              <a:gd name="T10" fmla="+- 0 4601 4601"/>
              <a:gd name="T11" fmla="*/ 4601 h 380"/>
              <a:gd name="T12" fmla="+- 0 450 338"/>
              <a:gd name="T13" fmla="*/ T12 w 113"/>
              <a:gd name="T14" fmla="+- 0 4601 4601"/>
              <a:gd name="T15" fmla="*/ 4601 h 380"/>
              <a:gd name="T16" fmla="+- 0 450 338"/>
              <a:gd name="T17" fmla="*/ T16 w 113"/>
              <a:gd name="T18" fmla="+- 0 4981 4601"/>
              <a:gd name="T19" fmla="*/ 4981 h 3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13" h="380">
                <a:moveTo>
                  <a:pt x="112" y="380"/>
                </a:moveTo>
                <a:lnTo>
                  <a:pt x="0" y="380"/>
                </a:lnTo>
                <a:lnTo>
                  <a:pt x="0" y="0"/>
                </a:lnTo>
                <a:lnTo>
                  <a:pt x="112" y="0"/>
                </a:lnTo>
                <a:lnTo>
                  <a:pt x="112" y="380"/>
                </a:lnTo>
                <a:close/>
              </a:path>
            </a:pathLst>
          </a:custGeom>
          <a:solidFill>
            <a:srgbClr val="F9BF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8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Broker Services Survey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79" y="2096431"/>
            <a:ext cx="10088540" cy="374599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Conducted in mid 2018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More than 400 respondents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b="1" dirty="0"/>
              <a:t>Key Findings: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	Creates a multiyear strategic benefit plan that aligns with company goals.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	Offers employee communications to help employees improve their health and become 	wise consumers of  health care.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	Provides online access to policies and compliance HR tools.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	Provides plan design benchmark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80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3.9600.0"/>
  <p:tag name="AS_RELEASE_DATE" val="2018.05.15"/>
  <p:tag name="AS_TITLE" val="Aspose.Slides for .NET 4.0 Client Profile"/>
  <p:tag name="AS_VERSION" val="1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1123</Words>
  <Application>Microsoft Office PowerPoint</Application>
  <PresentationFormat>Widescreen</PresentationFormat>
  <Paragraphs>194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 Theme</vt:lpstr>
      <vt:lpstr>Leveraging your HealthCare Broker</vt:lpstr>
      <vt:lpstr>PowerPoint Presentation</vt:lpstr>
      <vt:lpstr>LEARNING HR NEEDS</vt:lpstr>
      <vt:lpstr>BECOMING A TRUSTED ADVISOR</vt:lpstr>
      <vt:lpstr>MORE THAN JUST COMPLIANCE</vt:lpstr>
      <vt:lpstr>KEEPING UP</vt:lpstr>
      <vt:lpstr>Typical Services</vt:lpstr>
      <vt:lpstr>Typical Services</vt:lpstr>
      <vt:lpstr>2018 Broker Services Survey </vt:lpstr>
      <vt:lpstr>2018 Broker Services Survey </vt:lpstr>
      <vt:lpstr>The Client-Broker Relationship </vt:lpstr>
      <vt:lpstr>The Client-Broker Relationship </vt:lpstr>
      <vt:lpstr>BROKER BRIEFCASE RESOURCES</vt:lpstr>
      <vt:lpstr>BENEFITS BENCHMARKING</vt:lpstr>
      <vt:lpstr>The Client-Broker Relationship </vt:lpstr>
      <vt:lpstr>How to find the “right” broker</vt:lpstr>
      <vt:lpstr>Exceeding Expectations</vt:lpstr>
      <vt:lpstr>Compliance &amp; Legislation</vt:lpstr>
      <vt:lpstr>PowerPoint Presentation</vt:lpstr>
      <vt:lpstr>PowerPoint Presentation</vt:lpstr>
      <vt:lpstr>Online Enrollment &amp; HR Support</vt:lpstr>
      <vt:lpstr>ENROLLMENT COMMUNICATION</vt:lpstr>
      <vt:lpstr>EXPLAINING AN HSA</vt:lpstr>
      <vt:lpstr>PowerPoint Presentation</vt:lpstr>
      <vt:lpstr>ADDITIONAL RESOURCES</vt:lpstr>
      <vt:lpstr>Communications &amp; Marketing</vt:lpstr>
      <vt:lpstr>PowerPoint Presentation</vt:lpstr>
      <vt:lpstr>Insurance Guidance</vt:lpstr>
      <vt:lpstr>Claims Analytics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2018-09-28T17:48:34Z</dcterms:created>
  <dcterms:modified xsi:type="dcterms:W3CDTF">2018-10-10T06:58:42Z</dcterms:modified>
</cp:coreProperties>
</file>